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266" r:id="rId4"/>
    <p:sldId id="267" r:id="rId5"/>
    <p:sldId id="272" r:id="rId6"/>
    <p:sldId id="274" r:id="rId7"/>
    <p:sldId id="273" r:id="rId8"/>
    <p:sldId id="271" r:id="rId9"/>
    <p:sldId id="276" r:id="rId10"/>
    <p:sldId id="268" r:id="rId11"/>
    <p:sldId id="269" r:id="rId12"/>
    <p:sldId id="275" r:id="rId13"/>
    <p:sldId id="270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3B842E2-CE80-480B-80FF-11D6E265FFAF}">
          <p14:sldIdLst>
            <p14:sldId id="257"/>
            <p14:sldId id="258"/>
            <p14:sldId id="266"/>
            <p14:sldId id="267"/>
          </p14:sldIdLst>
        </p14:section>
        <p14:section name="R Bridge" id="{D612A135-92D2-46FF-8618-289CEF4CE0DA}">
          <p14:sldIdLst>
            <p14:sldId id="272"/>
            <p14:sldId id="274"/>
            <p14:sldId id="273"/>
          </p14:sldIdLst>
        </p14:section>
        <p14:section name="Python API" id="{D3E6DA32-510A-4667-BBA7-13A77DF60A45}">
          <p14:sldIdLst>
            <p14:sldId id="271"/>
            <p14:sldId id="276"/>
            <p14:sldId id="268"/>
            <p14:sldId id="269"/>
            <p14:sldId id="275"/>
            <p14:sldId id="270"/>
            <p14:sldId id="277"/>
            <p14:sldId id="278"/>
            <p14:sldId id="279"/>
          </p14:sldIdLst>
        </p14:section>
        <p14:section name="Machine Learning" id="{B363ABD8-90BE-4800-B8D4-24D660160A1E}">
          <p14:sldIdLst>
            <p14:sldId id="280"/>
            <p14:sldId id="281"/>
            <p14:sldId id="282"/>
            <p14:sldId id="283"/>
            <p14:sldId id="28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D8092-C9F8-4B4A-A900-86045A000DE3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74D90-F5C8-4895-B52B-ACC6BD5AF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66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2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69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6195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9/21/2018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3428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4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523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76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13463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3401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6868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0222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9/21/2018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2363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399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5431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9/21/2018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8797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9/21/2018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356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09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14765" y="2103459"/>
            <a:ext cx="8525773" cy="914400"/>
          </a:xfrm>
        </p:spPr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cs typeface="AvenirNext LT Pro Demi"/>
              </a:rPr>
              <a:t>Data Science and ArcGIS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14765" y="3435151"/>
            <a:ext cx="8534401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Integrating R, Python, and Machine Learning Techniques </a:t>
            </a:r>
          </a:p>
          <a:p>
            <a:r>
              <a:rPr lang="en-US" dirty="0">
                <a:cs typeface="AvenirNext LT Pro Thin"/>
              </a:rPr>
              <a:t>into the ArcGIS Platform</a:t>
            </a:r>
          </a:p>
          <a:p>
            <a:endParaRPr lang="en-US" dirty="0">
              <a:cs typeface="AvenirNext LT Pro Thin"/>
            </a:endParaRPr>
          </a:p>
          <a:p>
            <a:r>
              <a:rPr lang="en-US" dirty="0">
                <a:cs typeface="AvenirNext LT Pro Thin"/>
              </a:rPr>
              <a:t>Presented by,</a:t>
            </a:r>
          </a:p>
          <a:p>
            <a:r>
              <a:rPr lang="en-US" dirty="0">
                <a:cs typeface="AvenirNext LT Pro Thin"/>
              </a:rPr>
              <a:t>Parker </a:t>
            </a:r>
            <a:r>
              <a:rPr lang="en-US" dirty="0" err="1">
                <a:cs typeface="AvenirNext LT Pro Thin"/>
              </a:rPr>
              <a:t>Hornstein</a:t>
            </a:r>
            <a:endParaRPr lang="en-US" dirty="0">
              <a:cs typeface="AvenirNext LT Pro Thin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215854" y="3241131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" name="Picture 20" descr="esri_white.png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79" y="577232"/>
            <a:ext cx="1641104" cy="6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65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Configuring with Anaconda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02BF1B6-C6BB-4071-9079-A3208A117D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marL="0" indent="0" algn="ctr">
              <a:buClr>
                <a:srgbClr val="D07505"/>
              </a:buClr>
              <a:buSzPct val="90000"/>
              <a:buNone/>
            </a:pPr>
            <a:r>
              <a:rPr lang="en-US" sz="8800" dirty="0">
                <a:solidFill>
                  <a:srgbClr val="FFC000"/>
                </a:solidFill>
              </a:rPr>
              <a:t>DEMO</a:t>
            </a:r>
          </a:p>
          <a:p>
            <a:pPr marL="0" indent="0" algn="ctr">
              <a:buClr>
                <a:srgbClr val="D07505"/>
              </a:buClr>
              <a:buSzPct val="90000"/>
              <a:buNone/>
            </a:pPr>
            <a:r>
              <a:rPr lang="en-US" sz="6000" dirty="0">
                <a:solidFill>
                  <a:srgbClr val="FFC000"/>
                </a:solidFill>
              </a:rPr>
              <a:t>Configuring Python with Anaconda</a:t>
            </a:r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2796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Configuring with ArcGIS Pro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87C94C6-786F-4E4F-89D7-A40931EB5C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Clr>
                <a:srgbClr val="D07505"/>
              </a:buClr>
              <a:buSzPct val="90000"/>
              <a:buNone/>
            </a:pPr>
            <a:r>
              <a:rPr lang="en-US" sz="8800" dirty="0">
                <a:solidFill>
                  <a:srgbClr val="FFC000"/>
                </a:solidFill>
              </a:rPr>
              <a:t>DEMO</a:t>
            </a:r>
          </a:p>
          <a:p>
            <a:pPr marL="0" indent="0" algn="ctr">
              <a:buClr>
                <a:srgbClr val="D07505"/>
              </a:buClr>
              <a:buSzPct val="90000"/>
              <a:buNone/>
            </a:pPr>
            <a:r>
              <a:rPr lang="en-US" sz="6000" dirty="0">
                <a:solidFill>
                  <a:srgbClr val="FFC000"/>
                </a:solidFill>
              </a:rPr>
              <a:t>Configuring Python with ArcGIS Pro</a:t>
            </a:r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1821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Recommended Modules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31272" y="1620986"/>
            <a:ext cx="3813463" cy="2369123"/>
          </a:xfrm>
        </p:spPr>
        <p:txBody>
          <a:bodyPr/>
          <a:lstStyle/>
          <a:p>
            <a:pPr>
              <a:buClr>
                <a:srgbClr val="D07505"/>
              </a:buClr>
              <a:buSzPct val="90000"/>
            </a:pPr>
            <a:r>
              <a:rPr lang="en-US" dirty="0"/>
              <a:t>GIS 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Interacting with data from a Portal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Includes classes for authentication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Also consider using LastPass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7006010-4682-499B-80FB-A5BF62BAB575}"/>
              </a:ext>
            </a:extLst>
          </p:cNvPr>
          <p:cNvSpPr txBox="1">
            <a:spLocks/>
          </p:cNvSpPr>
          <p:nvPr/>
        </p:nvSpPr>
        <p:spPr>
          <a:xfrm>
            <a:off x="838199" y="3903522"/>
            <a:ext cx="3972791" cy="23691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D07505"/>
              </a:buClr>
              <a:buSzPct val="90000"/>
            </a:pPr>
            <a:r>
              <a:rPr lang="en-US" dirty="0"/>
              <a:t>Geometry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Used to ingest and convert geometry types 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For example: using 4 points types to create a polygon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9DFD5479-6451-4443-9BF9-E458ACF7E14A}"/>
              </a:ext>
            </a:extLst>
          </p:cNvPr>
          <p:cNvSpPr txBox="1">
            <a:spLocks/>
          </p:cNvSpPr>
          <p:nvPr/>
        </p:nvSpPr>
        <p:spPr>
          <a:xfrm>
            <a:off x="4620491" y="1648694"/>
            <a:ext cx="3484417" cy="23691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D07505"/>
              </a:buClr>
              <a:buSzPct val="90000"/>
            </a:pPr>
            <a:r>
              <a:rPr lang="en-US" dirty="0"/>
              <a:t>Features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 interact with feature classes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Download, convert type (i.e. to Pandas DF)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Call specific fields and attributes</a:t>
            </a:r>
          </a:p>
          <a:p>
            <a:pPr>
              <a:buClr>
                <a:srgbClr val="D07505"/>
              </a:buClr>
              <a:buSzPct val="90000"/>
            </a:pPr>
            <a:endParaRPr lang="en-US" dirty="0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C3585429-E85B-432E-B8F3-699577BCB5DB}"/>
              </a:ext>
            </a:extLst>
          </p:cNvPr>
          <p:cNvSpPr txBox="1">
            <a:spLocks/>
          </p:cNvSpPr>
          <p:nvPr/>
        </p:nvSpPr>
        <p:spPr>
          <a:xfrm>
            <a:off x="8295410" y="1603667"/>
            <a:ext cx="3726872" cy="23691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D07505"/>
              </a:buClr>
              <a:buSzPct val="90000"/>
            </a:pPr>
            <a:r>
              <a:rPr lang="en-US" dirty="0" err="1"/>
              <a:t>GeoAnalytics</a:t>
            </a:r>
            <a:r>
              <a:rPr lang="en-US" dirty="0"/>
              <a:t> 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Provides types and functions for working with big data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Used to interact with Big Data Stores and </a:t>
            </a:r>
            <a:r>
              <a:rPr lang="en-US" dirty="0" err="1"/>
              <a:t>GeoAnalytic</a:t>
            </a:r>
            <a:r>
              <a:rPr lang="en-US" dirty="0"/>
              <a:t> servers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732195F-E942-4F7C-9006-7169A0154D34}"/>
              </a:ext>
            </a:extLst>
          </p:cNvPr>
          <p:cNvSpPr txBox="1">
            <a:spLocks/>
          </p:cNvSpPr>
          <p:nvPr/>
        </p:nvSpPr>
        <p:spPr>
          <a:xfrm>
            <a:off x="4727864" y="3896595"/>
            <a:ext cx="3158836" cy="23691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D07505"/>
              </a:buClr>
              <a:buSzPct val="90000"/>
            </a:pPr>
            <a:r>
              <a:rPr lang="en-US" dirty="0"/>
              <a:t>Mapping 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Used for visualizing data in both 2D and 3D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Contains components for creating </a:t>
            </a:r>
            <a:r>
              <a:rPr lang="en-US" dirty="0" err="1"/>
              <a:t>webmaps</a:t>
            </a:r>
            <a:r>
              <a:rPr lang="en-US" dirty="0"/>
              <a:t> and </a:t>
            </a:r>
            <a:r>
              <a:rPr lang="en-US" dirty="0" err="1"/>
              <a:t>webscenes</a:t>
            </a:r>
            <a:endParaRPr lang="en-US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096550EF-B5F7-4C4D-8A9D-8CE527D33554}"/>
              </a:ext>
            </a:extLst>
          </p:cNvPr>
          <p:cNvSpPr txBox="1">
            <a:spLocks/>
          </p:cNvSpPr>
          <p:nvPr/>
        </p:nvSpPr>
        <p:spPr>
          <a:xfrm>
            <a:off x="8291945" y="3896595"/>
            <a:ext cx="3678381" cy="23691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D07505"/>
              </a:buClr>
              <a:buSzPct val="90000"/>
            </a:pPr>
            <a:r>
              <a:rPr lang="en-US" dirty="0" err="1"/>
              <a:t>MapView</a:t>
            </a:r>
            <a:r>
              <a:rPr lang="en-US" dirty="0"/>
              <a:t> 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Used similarly to Mapping, but for  </a:t>
            </a:r>
            <a:r>
              <a:rPr lang="en-US" dirty="0" err="1"/>
              <a:t>Jupyter</a:t>
            </a:r>
            <a:endParaRPr lang="en-US" dirty="0"/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Visualize maps directly in </a:t>
            </a:r>
            <a:r>
              <a:rPr lang="en-US" dirty="0" err="1"/>
              <a:t>Jupyter</a:t>
            </a:r>
            <a:endParaRPr lang="en-US" dirty="0"/>
          </a:p>
          <a:p>
            <a:pPr>
              <a:buClr>
                <a:srgbClr val="D07505"/>
              </a:buClr>
              <a:buSzPct val="9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9967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ArcGIS Pro and Python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D07505"/>
              </a:buClr>
              <a:buSzPct val="90000"/>
            </a:pPr>
            <a:r>
              <a:rPr lang="en-US" dirty="0"/>
              <a:t>ArcGIS Pro can be used for create training data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Use random points tool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Options for filling data:</a:t>
            </a:r>
          </a:p>
          <a:p>
            <a:pPr lvl="2">
              <a:buClr>
                <a:srgbClr val="D07505"/>
              </a:buClr>
              <a:buSzPct val="90000"/>
            </a:pPr>
            <a:r>
              <a:rPr lang="en-US" dirty="0"/>
              <a:t>Use field calculator and random function </a:t>
            </a:r>
          </a:p>
          <a:p>
            <a:pPr lvl="2">
              <a:buClr>
                <a:srgbClr val="D07505"/>
              </a:buClr>
              <a:buSzPct val="90000"/>
            </a:pPr>
            <a:r>
              <a:rPr lang="en-US" dirty="0"/>
              <a:t>Use proximity functions to select and fill selected features</a:t>
            </a:r>
          </a:p>
          <a:p>
            <a:pPr lvl="2">
              <a:buClr>
                <a:srgbClr val="D07505"/>
              </a:buClr>
              <a:buSzPct val="90000"/>
            </a:pPr>
            <a:r>
              <a:rPr lang="en-US" dirty="0"/>
              <a:t>Create training lines and convert lines to points (to sim tracks)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ArcGIS Pro has a Python console for scripting commands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 err="1"/>
              <a:t>Jupyter</a:t>
            </a:r>
            <a:r>
              <a:rPr lang="en-US" dirty="0"/>
              <a:t> notebook can be launched from included power shell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Use command “</a:t>
            </a:r>
            <a:r>
              <a:rPr lang="en-US" dirty="0" err="1"/>
              <a:t>jupyter</a:t>
            </a:r>
            <a:r>
              <a:rPr lang="en-US" dirty="0"/>
              <a:t> notebook”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Runs on localhost </a:t>
            </a:r>
          </a:p>
        </p:txBody>
      </p:sp>
    </p:spTree>
    <p:extLst>
      <p:ext uri="{BB962C8B-B14F-4D97-AF65-F5344CB8AC3E}">
        <p14:creationId xmlns:p14="http://schemas.microsoft.com/office/powerpoint/2010/main" val="128888631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ArcGIS Pro and Python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552AE9E3-4862-4511-BD9D-1A41F43F6770}"/>
              </a:ext>
            </a:extLst>
          </p:cNvPr>
          <p:cNvSpPr txBox="1">
            <a:spLocks/>
          </p:cNvSpPr>
          <p:nvPr/>
        </p:nvSpPr>
        <p:spPr>
          <a:xfrm>
            <a:off x="1066800" y="1981204"/>
            <a:ext cx="10369296" cy="342741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Clr>
                <a:srgbClr val="D07505"/>
              </a:buClr>
              <a:buSzPct val="90000"/>
              <a:buFont typeface="Arial"/>
              <a:buNone/>
            </a:pPr>
            <a:r>
              <a:rPr lang="en-US" sz="8800" dirty="0">
                <a:solidFill>
                  <a:srgbClr val="FFC000"/>
                </a:solidFill>
              </a:rPr>
              <a:t>DEMO</a:t>
            </a:r>
          </a:p>
          <a:p>
            <a:pPr marL="0" indent="0" algn="ctr">
              <a:buClr>
                <a:srgbClr val="D07505"/>
              </a:buClr>
              <a:buSzPct val="90000"/>
              <a:buFont typeface="Arial"/>
              <a:buNone/>
            </a:pPr>
            <a:r>
              <a:rPr lang="en-US" sz="6000" dirty="0">
                <a:solidFill>
                  <a:srgbClr val="FFC000"/>
                </a:solidFill>
              </a:rPr>
              <a:t>Creating Training Data with ArcGIS Pro</a:t>
            </a:r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253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AB14738-8A5E-4D38-B1C7-8C96F9B4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C303B3-9186-49FD-9136-1677757FC990}"/>
              </a:ext>
            </a:extLst>
          </p:cNvPr>
          <p:cNvSpPr/>
          <p:nvPr/>
        </p:nvSpPr>
        <p:spPr bwMode="auto">
          <a:xfrm>
            <a:off x="7150727" y="1061780"/>
            <a:ext cx="4336025" cy="5058466"/>
          </a:xfrm>
          <a:custGeom>
            <a:avLst/>
            <a:gdLst>
              <a:gd name="connsiteX0" fmla="*/ 0 w 4336025"/>
              <a:gd name="connsiteY0" fmla="*/ 1238865 h 4965290"/>
              <a:gd name="connsiteX1" fmla="*/ 2182761 w 4336025"/>
              <a:gd name="connsiteY1" fmla="*/ 0 h 4965290"/>
              <a:gd name="connsiteX2" fmla="*/ 4336025 w 4336025"/>
              <a:gd name="connsiteY2" fmla="*/ 1229032 h 4965290"/>
              <a:gd name="connsiteX3" fmla="*/ 4336025 w 4336025"/>
              <a:gd name="connsiteY3" fmla="*/ 3755923 h 4965290"/>
              <a:gd name="connsiteX4" fmla="*/ 2192593 w 4336025"/>
              <a:gd name="connsiteY4" fmla="*/ 4965290 h 4965290"/>
              <a:gd name="connsiteX5" fmla="*/ 39329 w 4336025"/>
              <a:gd name="connsiteY5" fmla="*/ 3716594 h 4965290"/>
              <a:gd name="connsiteX6" fmla="*/ 0 w 4336025"/>
              <a:gd name="connsiteY6" fmla="*/ 1238865 h 496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6025" h="4965290">
                <a:moveTo>
                  <a:pt x="0" y="1238865"/>
                </a:moveTo>
                <a:lnTo>
                  <a:pt x="2182761" y="0"/>
                </a:lnTo>
                <a:lnTo>
                  <a:pt x="4336025" y="1229032"/>
                </a:lnTo>
                <a:lnTo>
                  <a:pt x="4336025" y="3755923"/>
                </a:lnTo>
                <a:lnTo>
                  <a:pt x="2192593" y="4965290"/>
                </a:lnTo>
                <a:lnTo>
                  <a:pt x="39329" y="3716594"/>
                </a:lnTo>
                <a:lnTo>
                  <a:pt x="0" y="123886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C000"/>
              </a:gs>
            </a:gsLst>
            <a:path path="circle">
              <a:fillToRect t="100000" r="100000"/>
            </a:path>
          </a:gra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66" name="TextBox 54"/>
          <p:cNvSpPr txBox="1"/>
          <p:nvPr/>
        </p:nvSpPr>
        <p:spPr>
          <a:xfrm>
            <a:off x="7805368" y="4374242"/>
            <a:ext cx="63735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REST</a:t>
            </a:r>
          </a:p>
        </p:txBody>
      </p:sp>
      <p:sp>
        <p:nvSpPr>
          <p:cNvPr id="768" name="TextBox 56"/>
          <p:cNvSpPr txBox="1"/>
          <p:nvPr/>
        </p:nvSpPr>
        <p:spPr>
          <a:xfrm>
            <a:off x="8432029" y="2924969"/>
            <a:ext cx="52514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69" name="TextBox 57"/>
          <p:cNvSpPr txBox="1"/>
          <p:nvPr/>
        </p:nvSpPr>
        <p:spPr>
          <a:xfrm>
            <a:off x="8915709" y="2001887"/>
            <a:ext cx="76399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HTML5</a:t>
            </a:r>
          </a:p>
        </p:txBody>
      </p:sp>
      <p:sp>
        <p:nvSpPr>
          <p:cNvPr id="770" name="TextBox 58"/>
          <p:cNvSpPr txBox="1"/>
          <p:nvPr/>
        </p:nvSpPr>
        <p:spPr>
          <a:xfrm>
            <a:off x="8151573" y="2431266"/>
            <a:ext cx="739945" cy="325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772" name="TextBox 60"/>
          <p:cNvSpPr txBox="1"/>
          <p:nvPr/>
        </p:nvSpPr>
        <p:spPr>
          <a:xfrm>
            <a:off x="9904143" y="4534817"/>
            <a:ext cx="53636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>
                <a:solidFill>
                  <a:schemeClr val="tx1"/>
                </a:solidFill>
              </a:rPr>
              <a:t>Swift</a:t>
            </a:r>
          </a:p>
        </p:txBody>
      </p:sp>
      <p:sp>
        <p:nvSpPr>
          <p:cNvPr id="775" name="TextBox 63"/>
          <p:cNvSpPr txBox="1"/>
          <p:nvPr/>
        </p:nvSpPr>
        <p:spPr>
          <a:xfrm>
            <a:off x="8102505" y="3631285"/>
            <a:ext cx="310339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Qt</a:t>
            </a:r>
          </a:p>
        </p:txBody>
      </p:sp>
      <p:sp>
        <p:nvSpPr>
          <p:cNvPr id="776" name="TextBox 65"/>
          <p:cNvSpPr txBox="1"/>
          <p:nvPr/>
        </p:nvSpPr>
        <p:spPr>
          <a:xfrm>
            <a:off x="9171994" y="3230397"/>
            <a:ext cx="868185" cy="325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Xamarin</a:t>
            </a:r>
          </a:p>
        </p:txBody>
      </p:sp>
      <p:sp>
        <p:nvSpPr>
          <p:cNvPr id="777" name="TextBox 66"/>
          <p:cNvSpPr txBox="1"/>
          <p:nvPr/>
        </p:nvSpPr>
        <p:spPr>
          <a:xfrm>
            <a:off x="8802001" y="4878138"/>
            <a:ext cx="1163137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Objective-C</a:t>
            </a:r>
          </a:p>
        </p:txBody>
      </p:sp>
      <p:sp>
        <p:nvSpPr>
          <p:cNvPr id="778" name="TextBox 67"/>
          <p:cNvSpPr txBox="1"/>
          <p:nvPr/>
        </p:nvSpPr>
        <p:spPr>
          <a:xfrm>
            <a:off x="8690967" y="4076134"/>
            <a:ext cx="1049324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JavaScript</a:t>
            </a:r>
          </a:p>
        </p:txBody>
      </p:sp>
      <p:sp>
        <p:nvSpPr>
          <p:cNvPr id="779" name="TextBox 68"/>
          <p:cNvSpPr txBox="1"/>
          <p:nvPr/>
        </p:nvSpPr>
        <p:spPr>
          <a:xfrm>
            <a:off x="10252938" y="3718163"/>
            <a:ext cx="480258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C++</a:t>
            </a:r>
          </a:p>
        </p:txBody>
      </p:sp>
      <p:sp>
        <p:nvSpPr>
          <p:cNvPr id="780" name="TextBox 69"/>
          <p:cNvSpPr txBox="1"/>
          <p:nvPr/>
        </p:nvSpPr>
        <p:spPr>
          <a:xfrm>
            <a:off x="9268987" y="2572074"/>
            <a:ext cx="35362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0" y="0"/>
            <a:ext cx="12208934" cy="1097149"/>
          </a:xfrm>
          <a:prstGeom prst="rect">
            <a:avLst/>
          </a:prstGeom>
          <a:gradFill flip="none" rotWithShape="1">
            <a:gsLst>
              <a:gs pos="39000">
                <a:schemeClr val="tx1">
                  <a:lumMod val="9000"/>
                  <a:alpha val="0"/>
                </a:schemeClr>
              </a:gs>
              <a:gs pos="100000">
                <a:schemeClr val="accent3">
                  <a:lumMod val="75000"/>
                </a:schemeClr>
              </a:gs>
            </a:gsLst>
            <a:lin ang="6000000" scaled="0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8" name="Title 3"/>
          <p:cNvSpPr txBox="1">
            <a:spLocks/>
          </p:cNvSpPr>
          <p:nvPr/>
        </p:nvSpPr>
        <p:spPr>
          <a:xfrm>
            <a:off x="682752" y="290142"/>
            <a:ext cx="11293348" cy="46166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000" b="0" kern="0" dirty="0">
                <a:solidFill>
                  <a:prstClr val="white"/>
                </a:solidFill>
                <a:latin typeface="+mn-lt"/>
                <a:cs typeface="ＭＳ Ｐゴシック"/>
              </a:rPr>
              <a:t>ArcGIS   </a:t>
            </a:r>
            <a:r>
              <a:rPr lang="en-US" sz="1800" b="0" kern="0" dirty="0">
                <a:latin typeface="+mn-lt"/>
              </a:rPr>
              <a:t>A Platform for Developers</a:t>
            </a:r>
          </a:p>
        </p:txBody>
      </p:sp>
      <p:sp>
        <p:nvSpPr>
          <p:cNvPr id="41" name="Freeform 40"/>
          <p:cNvSpPr/>
          <p:nvPr/>
        </p:nvSpPr>
        <p:spPr bwMode="auto">
          <a:xfrm>
            <a:off x="4559231" y="2048474"/>
            <a:ext cx="1951429" cy="1215119"/>
          </a:xfrm>
          <a:custGeom>
            <a:avLst/>
            <a:gdLst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735772 w 1798607"/>
              <a:gd name="connsiteY12" fmla="*/ 242294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810584 w 1798607"/>
              <a:gd name="connsiteY0" fmla="*/ 1354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810584 w 1798607"/>
              <a:gd name="connsiteY14" fmla="*/ 1354 h 122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607" h="1226672">
                <a:moveTo>
                  <a:pt x="810584" y="1354"/>
                </a:moveTo>
                <a:lnTo>
                  <a:pt x="1738059" y="0"/>
                </a:lnTo>
                <a:cubicBezTo>
                  <a:pt x="1771499" y="0"/>
                  <a:pt x="1798607" y="27108"/>
                  <a:pt x="1798607" y="60548"/>
                </a:cubicBezTo>
                <a:lnTo>
                  <a:pt x="1798607" y="302733"/>
                </a:lnTo>
                <a:lnTo>
                  <a:pt x="1794656" y="312272"/>
                </a:lnTo>
                <a:lnTo>
                  <a:pt x="1798607" y="312272"/>
                </a:lnTo>
                <a:lnTo>
                  <a:pt x="1798607" y="1226672"/>
                </a:lnTo>
                <a:lnTo>
                  <a:pt x="0" y="1226672"/>
                </a:lnTo>
                <a:lnTo>
                  <a:pt x="0" y="545027"/>
                </a:lnTo>
                <a:lnTo>
                  <a:pt x="0" y="312272"/>
                </a:lnTo>
                <a:lnTo>
                  <a:pt x="0" y="302842"/>
                </a:lnTo>
                <a:cubicBezTo>
                  <a:pt x="0" y="269402"/>
                  <a:pt x="27108" y="242294"/>
                  <a:pt x="60548" y="242294"/>
                </a:cubicBezTo>
                <a:lnTo>
                  <a:pt x="650047" y="245469"/>
                </a:lnTo>
                <a:cubicBezTo>
                  <a:pt x="678622" y="175362"/>
                  <a:pt x="707197" y="117955"/>
                  <a:pt x="735772" y="60548"/>
                </a:cubicBezTo>
                <a:cubicBezTo>
                  <a:pt x="751333" y="28462"/>
                  <a:pt x="777144" y="1354"/>
                  <a:pt x="810584" y="1354"/>
                </a:cubicBezTo>
                <a:close/>
              </a:path>
            </a:pathLst>
          </a:custGeom>
          <a:gradFill flip="none" rotWithShape="1">
            <a:gsLst>
              <a:gs pos="47000">
                <a:srgbClr val="FEEBD4">
                  <a:alpha val="0"/>
                </a:srgbClr>
              </a:gs>
              <a:gs pos="0">
                <a:srgbClr val="FFC000"/>
              </a:gs>
            </a:gsLst>
            <a:lin ang="6000000" scaled="0"/>
            <a:tileRect/>
          </a:gradFill>
          <a:ln>
            <a:gradFill>
              <a:gsLst>
                <a:gs pos="24000">
                  <a:schemeClr val="accent4">
                    <a:lumMod val="60000"/>
                    <a:lumOff val="40000"/>
                    <a:alpha val="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393700" dist="38100" dir="16200000" sx="74000" sy="74000" rotWithShape="0">
              <a:schemeClr val="bg2">
                <a:lumMod val="50000"/>
                <a:alpha val="38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4" name="Freeform 43"/>
          <p:cNvSpPr/>
          <p:nvPr/>
        </p:nvSpPr>
        <p:spPr bwMode="auto">
          <a:xfrm>
            <a:off x="4318443" y="1522831"/>
            <a:ext cx="1951429" cy="1215119"/>
          </a:xfrm>
          <a:custGeom>
            <a:avLst/>
            <a:gdLst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735772 w 1798607"/>
              <a:gd name="connsiteY12" fmla="*/ 242294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810584 w 1798607"/>
              <a:gd name="connsiteY0" fmla="*/ 1354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810584 w 1798607"/>
              <a:gd name="connsiteY14" fmla="*/ 1354 h 122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607" h="1226672">
                <a:moveTo>
                  <a:pt x="810584" y="1354"/>
                </a:moveTo>
                <a:lnTo>
                  <a:pt x="1738059" y="0"/>
                </a:lnTo>
                <a:cubicBezTo>
                  <a:pt x="1771499" y="0"/>
                  <a:pt x="1798607" y="27108"/>
                  <a:pt x="1798607" y="60548"/>
                </a:cubicBezTo>
                <a:lnTo>
                  <a:pt x="1798607" y="302733"/>
                </a:lnTo>
                <a:lnTo>
                  <a:pt x="1794656" y="312272"/>
                </a:lnTo>
                <a:lnTo>
                  <a:pt x="1798607" y="312272"/>
                </a:lnTo>
                <a:lnTo>
                  <a:pt x="1798607" y="1226672"/>
                </a:lnTo>
                <a:lnTo>
                  <a:pt x="0" y="1226672"/>
                </a:lnTo>
                <a:lnTo>
                  <a:pt x="0" y="545027"/>
                </a:lnTo>
                <a:lnTo>
                  <a:pt x="0" y="312272"/>
                </a:lnTo>
                <a:lnTo>
                  <a:pt x="0" y="302842"/>
                </a:lnTo>
                <a:cubicBezTo>
                  <a:pt x="0" y="269402"/>
                  <a:pt x="27108" y="242294"/>
                  <a:pt x="60548" y="242294"/>
                </a:cubicBezTo>
                <a:lnTo>
                  <a:pt x="650047" y="245469"/>
                </a:lnTo>
                <a:cubicBezTo>
                  <a:pt x="678622" y="175362"/>
                  <a:pt x="707197" y="117955"/>
                  <a:pt x="735772" y="60548"/>
                </a:cubicBezTo>
                <a:cubicBezTo>
                  <a:pt x="751333" y="28462"/>
                  <a:pt x="777144" y="1354"/>
                  <a:pt x="810584" y="1354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2000">
                <a:srgbClr val="FEEBD4">
                  <a:alpha val="0"/>
                </a:srgbClr>
              </a:gs>
            </a:gsLst>
            <a:lin ang="8100000" scaled="1"/>
            <a:tileRect/>
          </a:gradFill>
          <a:ln>
            <a:gradFill>
              <a:gsLst>
                <a:gs pos="27000">
                  <a:schemeClr val="bg2">
                    <a:alpha val="0"/>
                    <a:lumMod val="75000"/>
                    <a:lumOff val="25000"/>
                  </a:schemeClr>
                </a:gs>
                <a:gs pos="0">
                  <a:schemeClr val="bg2">
                    <a:lumMod val="8000"/>
                    <a:lumOff val="92000"/>
                    <a:alpha val="26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393700" dist="38100" dir="16200000" sx="74000" sy="74000" rotWithShape="0">
              <a:schemeClr val="bg2">
                <a:lumMod val="50000"/>
                <a:alpha val="38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5" name="Freeform 44"/>
          <p:cNvSpPr/>
          <p:nvPr/>
        </p:nvSpPr>
        <p:spPr bwMode="auto">
          <a:xfrm flipH="1">
            <a:off x="3872704" y="1752977"/>
            <a:ext cx="1951428" cy="1215119"/>
          </a:xfrm>
          <a:custGeom>
            <a:avLst/>
            <a:gdLst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735772 w 1798607"/>
              <a:gd name="connsiteY12" fmla="*/ 242294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796320 w 1798607"/>
              <a:gd name="connsiteY0" fmla="*/ 0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796320 w 1798607"/>
              <a:gd name="connsiteY14" fmla="*/ 0 h 1226672"/>
              <a:gd name="connsiteX0" fmla="*/ 810584 w 1798607"/>
              <a:gd name="connsiteY0" fmla="*/ 1354 h 1226672"/>
              <a:gd name="connsiteX1" fmla="*/ 1738059 w 1798607"/>
              <a:gd name="connsiteY1" fmla="*/ 0 h 1226672"/>
              <a:gd name="connsiteX2" fmla="*/ 1798607 w 1798607"/>
              <a:gd name="connsiteY2" fmla="*/ 60548 h 1226672"/>
              <a:gd name="connsiteX3" fmla="*/ 1798607 w 1798607"/>
              <a:gd name="connsiteY3" fmla="*/ 302733 h 1226672"/>
              <a:gd name="connsiteX4" fmla="*/ 1794656 w 1798607"/>
              <a:gd name="connsiteY4" fmla="*/ 312272 h 1226672"/>
              <a:gd name="connsiteX5" fmla="*/ 1798607 w 1798607"/>
              <a:gd name="connsiteY5" fmla="*/ 312272 h 1226672"/>
              <a:gd name="connsiteX6" fmla="*/ 1798607 w 1798607"/>
              <a:gd name="connsiteY6" fmla="*/ 1226672 h 1226672"/>
              <a:gd name="connsiteX7" fmla="*/ 0 w 1798607"/>
              <a:gd name="connsiteY7" fmla="*/ 1226672 h 1226672"/>
              <a:gd name="connsiteX8" fmla="*/ 0 w 1798607"/>
              <a:gd name="connsiteY8" fmla="*/ 545027 h 1226672"/>
              <a:gd name="connsiteX9" fmla="*/ 0 w 1798607"/>
              <a:gd name="connsiteY9" fmla="*/ 312272 h 1226672"/>
              <a:gd name="connsiteX10" fmla="*/ 0 w 1798607"/>
              <a:gd name="connsiteY10" fmla="*/ 302842 h 1226672"/>
              <a:gd name="connsiteX11" fmla="*/ 60548 w 1798607"/>
              <a:gd name="connsiteY11" fmla="*/ 242294 h 1226672"/>
              <a:gd name="connsiteX12" fmla="*/ 650047 w 1798607"/>
              <a:gd name="connsiteY12" fmla="*/ 245469 h 1226672"/>
              <a:gd name="connsiteX13" fmla="*/ 735772 w 1798607"/>
              <a:gd name="connsiteY13" fmla="*/ 60548 h 1226672"/>
              <a:gd name="connsiteX14" fmla="*/ 810584 w 1798607"/>
              <a:gd name="connsiteY14" fmla="*/ 1354 h 122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607" h="1226672">
                <a:moveTo>
                  <a:pt x="810584" y="1354"/>
                </a:moveTo>
                <a:lnTo>
                  <a:pt x="1738059" y="0"/>
                </a:lnTo>
                <a:cubicBezTo>
                  <a:pt x="1771499" y="0"/>
                  <a:pt x="1798607" y="27108"/>
                  <a:pt x="1798607" y="60548"/>
                </a:cubicBezTo>
                <a:lnTo>
                  <a:pt x="1798607" y="302733"/>
                </a:lnTo>
                <a:lnTo>
                  <a:pt x="1794656" y="312272"/>
                </a:lnTo>
                <a:lnTo>
                  <a:pt x="1798607" y="312272"/>
                </a:lnTo>
                <a:lnTo>
                  <a:pt x="1798607" y="1226672"/>
                </a:lnTo>
                <a:lnTo>
                  <a:pt x="0" y="1226672"/>
                </a:lnTo>
                <a:lnTo>
                  <a:pt x="0" y="545027"/>
                </a:lnTo>
                <a:lnTo>
                  <a:pt x="0" y="312272"/>
                </a:lnTo>
                <a:lnTo>
                  <a:pt x="0" y="302842"/>
                </a:lnTo>
                <a:cubicBezTo>
                  <a:pt x="0" y="269402"/>
                  <a:pt x="27108" y="242294"/>
                  <a:pt x="60548" y="242294"/>
                </a:cubicBezTo>
                <a:lnTo>
                  <a:pt x="650047" y="245469"/>
                </a:lnTo>
                <a:cubicBezTo>
                  <a:pt x="678622" y="175362"/>
                  <a:pt x="707197" y="117955"/>
                  <a:pt x="735772" y="60548"/>
                </a:cubicBezTo>
                <a:cubicBezTo>
                  <a:pt x="751333" y="28462"/>
                  <a:pt x="777144" y="1354"/>
                  <a:pt x="810584" y="1354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50000">
                <a:srgbClr val="FEEBD4">
                  <a:alpha val="0"/>
                </a:srgbClr>
              </a:gs>
            </a:gsLst>
            <a:lin ang="6600000" scaled="0"/>
            <a:tileRect/>
          </a:gradFill>
          <a:ln>
            <a:gradFill>
              <a:gsLst>
                <a:gs pos="42000">
                  <a:schemeClr val="bg2">
                    <a:alpha val="0"/>
                    <a:lumMod val="100000"/>
                  </a:schemeClr>
                </a:gs>
                <a:gs pos="0">
                  <a:schemeClr val="bg2">
                    <a:alpha val="70000"/>
                    <a:lumMod val="52000"/>
                    <a:lumOff val="48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393700" dist="38100" dir="16200000" sx="74000" sy="74000" rotWithShape="0">
              <a:schemeClr val="bg2">
                <a:lumMod val="50000"/>
                <a:alpha val="38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14860" y="1557198"/>
            <a:ext cx="965186" cy="37720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b="1" dirty="0"/>
              <a:t>Python</a:t>
            </a:r>
          </a:p>
          <a:p>
            <a:r>
              <a:rPr lang="en-US" b="1" dirty="0"/>
              <a:t>API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34712" y="1785155"/>
            <a:ext cx="1032718" cy="38847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b="1" dirty="0"/>
              <a:t>Runtime SDKs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99221" y="2072407"/>
            <a:ext cx="1239628" cy="4332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b="1" dirty="0"/>
              <a:t>JavaScript</a:t>
            </a:r>
          </a:p>
          <a:p>
            <a:r>
              <a:rPr lang="en-US" b="1" dirty="0"/>
              <a:t>API</a:t>
            </a:r>
          </a:p>
        </p:txBody>
      </p:sp>
      <p:sp>
        <p:nvSpPr>
          <p:cNvPr id="5" name="Rectangle 4"/>
          <p:cNvSpPr/>
          <p:nvPr/>
        </p:nvSpPr>
        <p:spPr>
          <a:xfrm>
            <a:off x="4119742" y="2828129"/>
            <a:ext cx="2004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Open Development and Scripting Tools</a:t>
            </a:r>
          </a:p>
        </p:txBody>
      </p:sp>
      <p:sp>
        <p:nvSpPr>
          <p:cNvPr id="63" name="Rectangle 62"/>
          <p:cNvSpPr/>
          <p:nvPr/>
        </p:nvSpPr>
        <p:spPr>
          <a:xfrm flipH="1">
            <a:off x="-3029" y="5679325"/>
            <a:ext cx="4418221" cy="400110"/>
          </a:xfrm>
          <a:prstGeom prst="rect">
            <a:avLst/>
          </a:prstGeom>
          <a:gradFill flip="none" rotWithShape="1">
            <a:gsLst>
              <a:gs pos="65000">
                <a:schemeClr val="accent3">
                  <a:lumMod val="75000"/>
                </a:schemeClr>
              </a:gs>
              <a:gs pos="100000">
                <a:srgbClr val="FEEBD4"/>
              </a:gs>
            </a:gsLst>
            <a:lin ang="10800000" scaled="1"/>
            <a:tileRect/>
          </a:gradFill>
        </p:spPr>
        <p:txBody>
          <a:bodyPr wrap="square" lIns="640080" tIns="91440" bIns="91440" anchor="ctr" anchorCtr="0">
            <a:spAutoFit/>
          </a:bodyPr>
          <a:lstStyle/>
          <a:p>
            <a:r>
              <a:rPr lang="en-US" sz="1400" dirty="0"/>
              <a:t>ArcGIS Developer Program</a:t>
            </a:r>
          </a:p>
        </p:txBody>
      </p:sp>
      <p:sp>
        <p:nvSpPr>
          <p:cNvPr id="39" name="Content Placeholder 12"/>
          <p:cNvSpPr txBox="1">
            <a:spLocks/>
          </p:cNvSpPr>
          <p:nvPr/>
        </p:nvSpPr>
        <p:spPr>
          <a:xfrm>
            <a:off x="780639" y="1404718"/>
            <a:ext cx="2949063" cy="111556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eaLnBrk="0" hangingPunct="0">
              <a:lnSpc>
                <a:spcPct val="90000"/>
              </a:lnSpc>
              <a:spcAft>
                <a:spcPts val="300"/>
              </a:spcAft>
              <a:buFont typeface="Arial"/>
              <a:buNone/>
            </a:pPr>
            <a:r>
              <a:rPr lang="en-US" sz="1600" b="0" dirty="0"/>
              <a:t>Major Advancements</a:t>
            </a:r>
          </a:p>
          <a:p>
            <a:pPr marL="117475" indent="-117475">
              <a:spcAft>
                <a:spcPts val="300"/>
              </a:spcAft>
              <a:buClr>
                <a:schemeClr val="accent4">
                  <a:lumMod val="40000"/>
                  <a:lumOff val="60000"/>
                </a:schemeClr>
              </a:buClr>
            </a:pPr>
            <a:r>
              <a:rPr lang="en-US" sz="1400" b="0" dirty="0"/>
              <a:t>JavaScript</a:t>
            </a:r>
          </a:p>
          <a:p>
            <a:pPr marL="117475" indent="-117475">
              <a:spcAft>
                <a:spcPts val="300"/>
              </a:spcAft>
              <a:buClr>
                <a:schemeClr val="accent4">
                  <a:lumMod val="40000"/>
                  <a:lumOff val="60000"/>
                </a:schemeClr>
              </a:buClr>
            </a:pPr>
            <a:r>
              <a:rPr lang="en-US" sz="1400" b="0" dirty="0">
                <a:cs typeface="+mn-cs"/>
              </a:rPr>
              <a:t>Runtime</a:t>
            </a:r>
          </a:p>
          <a:p>
            <a:pPr marL="117475" indent="-117475">
              <a:spcAft>
                <a:spcPts val="300"/>
              </a:spcAft>
              <a:buClr>
                <a:schemeClr val="accent4">
                  <a:lumMod val="40000"/>
                  <a:lumOff val="60000"/>
                </a:schemeClr>
              </a:buClr>
            </a:pPr>
            <a:r>
              <a:rPr lang="en-US" sz="1400" b="0" dirty="0">
                <a:cs typeface="+mn-cs"/>
              </a:rPr>
              <a:t>Python Web Scripting</a:t>
            </a:r>
          </a:p>
          <a:p>
            <a:pPr marL="117475" indent="-117475">
              <a:spcAft>
                <a:spcPts val="300"/>
              </a:spcAft>
              <a:buClr>
                <a:schemeClr val="accent4">
                  <a:lumMod val="40000"/>
                  <a:lumOff val="60000"/>
                </a:schemeClr>
              </a:buClr>
            </a:pPr>
            <a:r>
              <a:rPr lang="en-US" sz="1400" b="0" dirty="0">
                <a:cs typeface="+mn-cs"/>
              </a:rPr>
              <a:t>Pro Customizations</a:t>
            </a:r>
          </a:p>
        </p:txBody>
      </p:sp>
      <p:sp>
        <p:nvSpPr>
          <p:cNvPr id="28" name="TextBox 65"/>
          <p:cNvSpPr txBox="1"/>
          <p:nvPr/>
        </p:nvSpPr>
        <p:spPr>
          <a:xfrm>
            <a:off x="7346257" y="3049941"/>
            <a:ext cx="603689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lang="en-US" sz="1600" dirty="0" err="1">
                <a:solidFill>
                  <a:schemeClr val="tx1"/>
                </a:solidFill>
              </a:rPr>
              <a:t>Kotlin</a:t>
            </a:r>
            <a:endParaRPr sz="16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3CC6D5-1273-4347-B469-CA24AF22536C}"/>
              </a:ext>
            </a:extLst>
          </p:cNvPr>
          <p:cNvCxnSpPr/>
          <p:nvPr/>
        </p:nvCxnSpPr>
        <p:spPr bwMode="auto">
          <a:xfrm>
            <a:off x="2012250" y="382377"/>
            <a:ext cx="0" cy="342868"/>
          </a:xfrm>
          <a:prstGeom prst="line">
            <a:avLst/>
          </a:prstGeom>
          <a:noFill/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ED7A531-E0C8-4B95-8FC9-19AE0121038D}"/>
              </a:ext>
            </a:extLst>
          </p:cNvPr>
          <p:cNvSpPr/>
          <p:nvPr/>
        </p:nvSpPr>
        <p:spPr bwMode="auto">
          <a:xfrm>
            <a:off x="7119554" y="1102052"/>
            <a:ext cx="4336025" cy="4965290"/>
          </a:xfrm>
          <a:custGeom>
            <a:avLst/>
            <a:gdLst>
              <a:gd name="connsiteX0" fmla="*/ 0 w 4336025"/>
              <a:gd name="connsiteY0" fmla="*/ 1238865 h 4965290"/>
              <a:gd name="connsiteX1" fmla="*/ 2182761 w 4336025"/>
              <a:gd name="connsiteY1" fmla="*/ 0 h 4965290"/>
              <a:gd name="connsiteX2" fmla="*/ 4336025 w 4336025"/>
              <a:gd name="connsiteY2" fmla="*/ 1229032 h 4965290"/>
              <a:gd name="connsiteX3" fmla="*/ 4336025 w 4336025"/>
              <a:gd name="connsiteY3" fmla="*/ 3755923 h 4965290"/>
              <a:gd name="connsiteX4" fmla="*/ 2192593 w 4336025"/>
              <a:gd name="connsiteY4" fmla="*/ 4965290 h 4965290"/>
              <a:gd name="connsiteX5" fmla="*/ 39329 w 4336025"/>
              <a:gd name="connsiteY5" fmla="*/ 3716594 h 4965290"/>
              <a:gd name="connsiteX6" fmla="*/ 0 w 4336025"/>
              <a:gd name="connsiteY6" fmla="*/ 1238865 h 496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6025" h="4965290">
                <a:moveTo>
                  <a:pt x="0" y="1238865"/>
                </a:moveTo>
                <a:lnTo>
                  <a:pt x="2182761" y="0"/>
                </a:lnTo>
                <a:lnTo>
                  <a:pt x="4336025" y="1229032"/>
                </a:lnTo>
                <a:lnTo>
                  <a:pt x="4336025" y="3755923"/>
                </a:lnTo>
                <a:lnTo>
                  <a:pt x="2192593" y="4965290"/>
                </a:lnTo>
                <a:lnTo>
                  <a:pt x="39329" y="3716594"/>
                </a:lnTo>
                <a:lnTo>
                  <a:pt x="0" y="1238865"/>
                </a:lnTo>
                <a:close/>
              </a:path>
            </a:pathLst>
          </a:custGeom>
          <a:noFill/>
          <a:ln w="1270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73" name="TextBox 61"/>
          <p:cNvSpPr txBox="1"/>
          <p:nvPr/>
        </p:nvSpPr>
        <p:spPr>
          <a:xfrm>
            <a:off x="10024339" y="2622636"/>
            <a:ext cx="558805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1800"/>
              </a:lnSpc>
              <a:defRPr sz="2000">
                <a:solidFill>
                  <a:srgbClr val="C9F2FF"/>
                </a:solidFill>
              </a:defRPr>
            </a:lvl1pPr>
          </a:lstStyle>
          <a:p>
            <a:r>
              <a:rPr sz="1600" dirty="0">
                <a:solidFill>
                  <a:schemeClr val="tx1"/>
                </a:solidFill>
              </a:rPr>
              <a:t>.NET</a:t>
            </a:r>
          </a:p>
        </p:txBody>
      </p:sp>
      <p:sp>
        <p:nvSpPr>
          <p:cNvPr id="35" name="Text Placeholder 5"/>
          <p:cNvSpPr>
            <a:spLocks noGrp="1"/>
          </p:cNvSpPr>
          <p:nvPr/>
        </p:nvSpPr>
        <p:spPr>
          <a:xfrm>
            <a:off x="682752" y="5954896"/>
            <a:ext cx="10826495" cy="430887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dirty="0">
                <a:solidFill>
                  <a:srgbClr val="F8D53F"/>
                </a:solidFill>
              </a:rPr>
              <a:t>Supporting Enterprise Developers . . . </a:t>
            </a:r>
          </a:p>
          <a:p>
            <a:r>
              <a:rPr lang="en-US" dirty="0">
                <a:solidFill>
                  <a:srgbClr val="F8D53F"/>
                </a:solidFill>
              </a:rPr>
              <a:t>and the Creative “Maker” Community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625702" y="4838010"/>
            <a:ext cx="2199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For Devices, </a:t>
            </a:r>
            <a:br>
              <a:rPr lang="en-US" sz="1600" dirty="0"/>
            </a:br>
            <a:r>
              <a:rPr lang="en-US" sz="1600" dirty="0"/>
              <a:t>Web, and Desktop</a:t>
            </a:r>
          </a:p>
        </p:txBody>
      </p:sp>
    </p:spTree>
    <p:extLst>
      <p:ext uri="{BB962C8B-B14F-4D97-AF65-F5344CB8AC3E}">
        <p14:creationId xmlns:p14="http://schemas.microsoft.com/office/powerpoint/2010/main" val="38142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73EAE0-AC32-41D0-AE91-A30F6E3B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4DE956-5F01-48CA-81B1-33315CAA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35" y="2131352"/>
            <a:ext cx="7040708" cy="337390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761E3-B8B4-40E8-BCAE-B100CCC179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625327" cy="3429000"/>
          </a:xfrm>
        </p:spPr>
        <p:txBody>
          <a:bodyPr/>
          <a:lstStyle/>
          <a:p>
            <a:r>
              <a:rPr lang="en-US" dirty="0"/>
              <a:t>developers.arcgis.com</a:t>
            </a:r>
          </a:p>
          <a:p>
            <a:r>
              <a:rPr lang="en-US" dirty="0"/>
              <a:t>Broken down by language</a:t>
            </a:r>
          </a:p>
          <a:p>
            <a:r>
              <a:rPr lang="en-US" dirty="0"/>
              <a:t>API References</a:t>
            </a:r>
          </a:p>
          <a:p>
            <a:r>
              <a:rPr lang="en-US" dirty="0"/>
              <a:t>Programming Concepts</a:t>
            </a:r>
          </a:p>
          <a:p>
            <a:r>
              <a:rPr lang="en-US" dirty="0"/>
              <a:t>Dev Labs</a:t>
            </a:r>
          </a:p>
          <a:p>
            <a:pPr lvl="1"/>
            <a:r>
              <a:rPr lang="en-US" dirty="0"/>
              <a:t>10-15min introductions</a:t>
            </a:r>
          </a:p>
          <a:p>
            <a:r>
              <a:rPr lang="en-US" dirty="0"/>
              <a:t>Download APIs/SDKs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8DB01E-3F36-44A1-A6B8-E3C9F7A9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Developers Resources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6D6B01F-87E0-4B9C-90D6-AFE9BA39EE3D}"/>
              </a:ext>
            </a:extLst>
          </p:cNvPr>
          <p:cNvSpPr txBox="1">
            <a:spLocks/>
          </p:cNvSpPr>
          <p:nvPr/>
        </p:nvSpPr>
        <p:spPr>
          <a:xfrm>
            <a:off x="685800" y="1097309"/>
            <a:ext cx="10826496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Getting started with developer tools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702530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6277F5B-0A0F-4A45-BE5F-DA63588A2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5B3AA-C322-4AD3-9DD3-B40F019C37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733861-BC58-4023-9EC8-63DD111AB08A}"/>
              </a:ext>
            </a:extLst>
          </p:cNvPr>
          <p:cNvSpPr/>
          <p:nvPr/>
        </p:nvSpPr>
        <p:spPr bwMode="auto">
          <a:xfrm>
            <a:off x="3017328" y="501912"/>
            <a:ext cx="6028305" cy="5894346"/>
          </a:xfrm>
          <a:prstGeom prst="ellipse">
            <a:avLst/>
          </a:prstGeom>
          <a:gradFill flip="none" rotWithShape="1">
            <a:gsLst>
              <a:gs pos="95000">
                <a:srgbClr val="007AC2">
                  <a:alpha val="0"/>
                </a:srgbClr>
              </a:gs>
              <a:gs pos="14000">
                <a:srgbClr val="007AC2">
                  <a:alpha val="5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1750">
            <a:gradFill flip="none" rotWithShape="1">
              <a:gsLst>
                <a:gs pos="20000">
                  <a:schemeClr val="accent4">
                    <a:lumMod val="40000"/>
                    <a:lumOff val="60000"/>
                    <a:alpha val="0"/>
                  </a:schemeClr>
                </a:gs>
                <a:gs pos="100000">
                  <a:schemeClr val="accent4">
                    <a:lumMod val="40000"/>
                    <a:lumOff val="60000"/>
                    <a:alpha val="50000"/>
                  </a:schemeClr>
                </a:gs>
              </a:gsLst>
              <a:lin ang="18900000" scaled="1"/>
              <a:tileRect/>
            </a:gradFill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7AC2"/>
              </a:solidFill>
              <a:latin typeface="AvenirNext LT Pro Regular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3910E6-8B95-4144-BAED-FD8F33879A52}"/>
              </a:ext>
            </a:extLst>
          </p:cNvPr>
          <p:cNvSpPr/>
          <p:nvPr/>
        </p:nvSpPr>
        <p:spPr bwMode="auto">
          <a:xfrm>
            <a:off x="3909974" y="2247533"/>
            <a:ext cx="4243012" cy="4148725"/>
          </a:xfrm>
          <a:prstGeom prst="ellipse">
            <a:avLst/>
          </a:prstGeom>
          <a:gradFill flip="none" rotWithShape="1">
            <a:gsLst>
              <a:gs pos="100000">
                <a:schemeClr val="tx2">
                  <a:alpha val="71000"/>
                </a:schemeClr>
              </a:gs>
              <a:gs pos="60000">
                <a:srgbClr val="007AC2">
                  <a:lumMod val="100000"/>
                  <a:alpha val="20000"/>
                </a:srgbClr>
              </a:gs>
              <a:gs pos="0">
                <a:srgbClr val="007AC2">
                  <a:alpha val="66000"/>
                  <a:lumMod val="7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1750">
            <a:gradFill flip="none" rotWithShape="1">
              <a:gsLst>
                <a:gs pos="24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18900000" scaled="1"/>
              <a:tileRect/>
            </a:gradFill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7AC2"/>
              </a:solidFill>
              <a:latin typeface="AvenirNext LT Pro Regular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E03FDF-396C-44E8-AF7E-D3DD18739779}"/>
              </a:ext>
            </a:extLst>
          </p:cNvPr>
          <p:cNvSpPr/>
          <p:nvPr/>
        </p:nvSpPr>
        <p:spPr bwMode="auto">
          <a:xfrm>
            <a:off x="5120029" y="4613866"/>
            <a:ext cx="1822900" cy="1782392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alpha val="71000"/>
                </a:schemeClr>
              </a:gs>
              <a:gs pos="60000">
                <a:srgbClr val="007AC2">
                  <a:lumMod val="100000"/>
                  <a:alpha val="20000"/>
                </a:srgbClr>
              </a:gs>
              <a:gs pos="0">
                <a:srgbClr val="007AC2">
                  <a:alpha val="66000"/>
                  <a:lumMod val="7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1750">
            <a:gradFill flip="none" rotWithShape="1">
              <a:gsLst>
                <a:gs pos="25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18900000" scaled="1"/>
              <a:tileRect/>
            </a:gradFill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7AC2"/>
              </a:solidFill>
              <a:latin typeface="AvenirNext LT Pro Regular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164968-9F8D-4F7A-AFF8-0F39A7599294}"/>
              </a:ext>
            </a:extLst>
          </p:cNvPr>
          <p:cNvSpPr/>
          <p:nvPr/>
        </p:nvSpPr>
        <p:spPr>
          <a:xfrm>
            <a:off x="2952808" y="2828295"/>
            <a:ext cx="6092825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Machine 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Learning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venirNext LT Pro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53BE7-3524-4460-B865-8966D556C146}"/>
              </a:ext>
            </a:extLst>
          </p:cNvPr>
          <p:cNvSpPr/>
          <p:nvPr/>
        </p:nvSpPr>
        <p:spPr>
          <a:xfrm>
            <a:off x="2985067" y="4903825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9927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Deep 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9927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42DB94-00F7-4216-8DD9-FC8FCDCF1C5C}"/>
              </a:ext>
            </a:extLst>
          </p:cNvPr>
          <p:cNvSpPr/>
          <p:nvPr/>
        </p:nvSpPr>
        <p:spPr>
          <a:xfrm>
            <a:off x="4064498" y="1343060"/>
            <a:ext cx="3933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9F2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327C-5909-4F2D-8CF5-1169E59CFD62}"/>
              </a:ext>
            </a:extLst>
          </p:cNvPr>
          <p:cNvSpPr/>
          <p:nvPr/>
        </p:nvSpPr>
        <p:spPr>
          <a:xfrm>
            <a:off x="5014705" y="4117144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CNTK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265843-D08D-4D82-B188-7E0E02912A85}"/>
              </a:ext>
            </a:extLst>
          </p:cNvPr>
          <p:cNvSpPr/>
          <p:nvPr/>
        </p:nvSpPr>
        <p:spPr>
          <a:xfrm>
            <a:off x="6110046" y="4092697"/>
            <a:ext cx="1411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TensorFlow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Next LT Pro Ligh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E87404-4D36-4C25-9600-37FB7AAAA086}"/>
              </a:ext>
            </a:extLst>
          </p:cNvPr>
          <p:cNvSpPr/>
          <p:nvPr/>
        </p:nvSpPr>
        <p:spPr>
          <a:xfrm>
            <a:off x="4028936" y="3830267"/>
            <a:ext cx="98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Theano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Next LT Pro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166AC-F174-469C-A413-3718CD6151E3}"/>
              </a:ext>
            </a:extLst>
          </p:cNvPr>
          <p:cNvSpPr/>
          <p:nvPr/>
        </p:nvSpPr>
        <p:spPr>
          <a:xfrm>
            <a:off x="7523601" y="1986770"/>
            <a:ext cx="15220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Natural Language Processing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0DB7AE-B69C-407A-8B26-ED2DE9B06F5F}"/>
              </a:ext>
            </a:extLst>
          </p:cNvPr>
          <p:cNvSpPr/>
          <p:nvPr/>
        </p:nvSpPr>
        <p:spPr>
          <a:xfrm>
            <a:off x="3433743" y="1986770"/>
            <a:ext cx="1522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Video Game </a:t>
            </a:r>
            <a:r>
              <a:rPr lang="en-US" sz="1400" b="1" dirty="0">
                <a:solidFill>
                  <a:prstClr val="white"/>
                </a:solidFill>
                <a:latin typeface="AvenirNext LT Pro Light"/>
              </a:rPr>
              <a:t>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ehavioral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 AI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0DE145-9BCA-40F6-BE04-D9921225EA0C}"/>
              </a:ext>
            </a:extLst>
          </p:cNvPr>
          <p:cNvSpPr/>
          <p:nvPr/>
        </p:nvSpPr>
        <p:spPr>
          <a:xfrm>
            <a:off x="8031488" y="3038728"/>
            <a:ext cx="918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Robotics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2CCF9D-1A39-461D-A5A6-9D5E8590AA20}"/>
              </a:ext>
            </a:extLst>
          </p:cNvPr>
          <p:cNvSpPr/>
          <p:nvPr/>
        </p:nvSpPr>
        <p:spPr>
          <a:xfrm>
            <a:off x="7032274" y="3667492"/>
            <a:ext cx="71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Keras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Next LT Pro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9E80F3-EC17-4380-B731-C795EF6F001F}"/>
              </a:ext>
            </a:extLst>
          </p:cNvPr>
          <p:cNvSpPr/>
          <p:nvPr/>
        </p:nvSpPr>
        <p:spPr>
          <a:xfrm>
            <a:off x="5344337" y="5554804"/>
            <a:ext cx="1388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Convolutional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Neural Networks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A867C-DD5A-4B0B-B1C4-456CDD6DAE89}"/>
              </a:ext>
            </a:extLst>
          </p:cNvPr>
          <p:cNvSpPr/>
          <p:nvPr/>
        </p:nvSpPr>
        <p:spPr>
          <a:xfrm>
            <a:off x="4181336" y="4429201"/>
            <a:ext cx="989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IBM 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Watson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6CFE9E-AEAF-45B6-B7C7-0214506D632B}"/>
              </a:ext>
            </a:extLst>
          </p:cNvPr>
          <p:cNvSpPr/>
          <p:nvPr/>
        </p:nvSpPr>
        <p:spPr>
          <a:xfrm>
            <a:off x="6718374" y="4511120"/>
            <a:ext cx="1340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scikit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-learn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7FCC06-B8A0-4977-94C0-7459A35A356C}"/>
              </a:ext>
            </a:extLst>
          </p:cNvPr>
          <p:cNvSpPr/>
          <p:nvPr/>
        </p:nvSpPr>
        <p:spPr>
          <a:xfrm>
            <a:off x="3154281" y="2756238"/>
            <a:ext cx="1027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53488889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3701103-6A66-46F5-BB50-C61036152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01798-D9DC-4288-800F-E35B6121D1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521441-7761-418A-B2C9-6F15174FD09D}"/>
              </a:ext>
            </a:extLst>
          </p:cNvPr>
          <p:cNvSpPr/>
          <p:nvPr/>
        </p:nvSpPr>
        <p:spPr bwMode="auto">
          <a:xfrm>
            <a:off x="3081848" y="501912"/>
            <a:ext cx="6028305" cy="5894346"/>
          </a:xfrm>
          <a:prstGeom prst="ellipse">
            <a:avLst/>
          </a:prstGeom>
          <a:gradFill flip="none" rotWithShape="1">
            <a:gsLst>
              <a:gs pos="95000">
                <a:srgbClr val="007AC2">
                  <a:alpha val="0"/>
                </a:srgbClr>
              </a:gs>
              <a:gs pos="14000">
                <a:srgbClr val="007AC2">
                  <a:alpha val="5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1750">
            <a:gradFill flip="none" rotWithShape="1">
              <a:gsLst>
                <a:gs pos="20000">
                  <a:schemeClr val="accent4">
                    <a:lumMod val="40000"/>
                    <a:lumOff val="60000"/>
                    <a:alpha val="0"/>
                  </a:schemeClr>
                </a:gs>
                <a:gs pos="100000">
                  <a:schemeClr val="accent4">
                    <a:lumMod val="40000"/>
                    <a:lumOff val="60000"/>
                    <a:alpha val="50000"/>
                  </a:schemeClr>
                </a:gs>
              </a:gsLst>
              <a:lin ang="18900000" scaled="1"/>
              <a:tileRect/>
            </a:gradFill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7AC2"/>
              </a:solidFill>
              <a:latin typeface="AvenirNext LT Pro Regular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CE29FE-A26D-4BE0-8630-27DDA68EE236}"/>
              </a:ext>
            </a:extLst>
          </p:cNvPr>
          <p:cNvSpPr/>
          <p:nvPr/>
        </p:nvSpPr>
        <p:spPr bwMode="auto">
          <a:xfrm>
            <a:off x="3974494" y="2247533"/>
            <a:ext cx="4243012" cy="4148725"/>
          </a:xfrm>
          <a:prstGeom prst="ellipse">
            <a:avLst/>
          </a:prstGeom>
          <a:gradFill flip="none" rotWithShape="1">
            <a:gsLst>
              <a:gs pos="100000">
                <a:schemeClr val="tx2">
                  <a:alpha val="71000"/>
                </a:schemeClr>
              </a:gs>
              <a:gs pos="60000">
                <a:srgbClr val="007AC2">
                  <a:lumMod val="100000"/>
                  <a:alpha val="20000"/>
                </a:srgbClr>
              </a:gs>
              <a:gs pos="0">
                <a:srgbClr val="007AC2">
                  <a:alpha val="66000"/>
                  <a:lumMod val="7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1750">
            <a:gradFill flip="none" rotWithShape="1">
              <a:gsLst>
                <a:gs pos="24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18900000" scaled="1"/>
              <a:tileRect/>
            </a:gradFill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7AC2"/>
              </a:solidFill>
              <a:latin typeface="AvenirNext LT Pro Regular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D99F36-D00B-4102-A4A2-F32A19ACCBA8}"/>
              </a:ext>
            </a:extLst>
          </p:cNvPr>
          <p:cNvSpPr/>
          <p:nvPr/>
        </p:nvSpPr>
        <p:spPr bwMode="auto">
          <a:xfrm>
            <a:off x="5184549" y="4613866"/>
            <a:ext cx="1822900" cy="1782392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alpha val="71000"/>
                </a:schemeClr>
              </a:gs>
              <a:gs pos="60000">
                <a:srgbClr val="007AC2">
                  <a:lumMod val="100000"/>
                  <a:alpha val="20000"/>
                </a:srgbClr>
              </a:gs>
              <a:gs pos="0">
                <a:srgbClr val="007AC2">
                  <a:alpha val="66000"/>
                  <a:lumMod val="7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1750">
            <a:gradFill flip="none" rotWithShape="1">
              <a:gsLst>
                <a:gs pos="25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18900000" scaled="1"/>
              <a:tileRect/>
            </a:gradFill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7AC2"/>
              </a:solidFill>
              <a:latin typeface="AvenirNext LT Pro Regular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B3C85-A5D0-47B3-8E47-F24765B1A1EB}"/>
              </a:ext>
            </a:extLst>
          </p:cNvPr>
          <p:cNvSpPr/>
          <p:nvPr/>
        </p:nvSpPr>
        <p:spPr>
          <a:xfrm>
            <a:off x="3017328" y="2828295"/>
            <a:ext cx="6092825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Machine 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Learning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venirNext LT Pro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3384F0-D2FB-4EF0-A1B8-3ED766E13FB4}"/>
              </a:ext>
            </a:extLst>
          </p:cNvPr>
          <p:cNvSpPr/>
          <p:nvPr/>
        </p:nvSpPr>
        <p:spPr>
          <a:xfrm>
            <a:off x="3049587" y="4903825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9927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Deep 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9927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B6685B-8049-4462-89F0-A7C487F5B083}"/>
              </a:ext>
            </a:extLst>
          </p:cNvPr>
          <p:cNvSpPr/>
          <p:nvPr/>
        </p:nvSpPr>
        <p:spPr>
          <a:xfrm>
            <a:off x="4123408" y="1343060"/>
            <a:ext cx="3945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9F2"/>
                </a:solidFill>
                <a:effectLst/>
                <a:uLnTx/>
                <a:uFillTx/>
                <a:latin typeface="AvenirNext LT Pro Light"/>
                <a:ea typeface="ＭＳ Ｐゴシック" pitchFamily="16" charset="-128"/>
                <a:cs typeface="ＭＳ Ｐゴシック" pitchFamily="-97" charset="-128"/>
              </a:rPr>
              <a:t>Artificial 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11663-6D4B-4787-AA48-608BF1D9A269}"/>
              </a:ext>
            </a:extLst>
          </p:cNvPr>
          <p:cNvSpPr/>
          <p:nvPr/>
        </p:nvSpPr>
        <p:spPr>
          <a:xfrm>
            <a:off x="5079225" y="411714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CNTK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E0EDC5-A5B4-4CB9-94E9-61DCE559805A}"/>
              </a:ext>
            </a:extLst>
          </p:cNvPr>
          <p:cNvSpPr/>
          <p:nvPr/>
        </p:nvSpPr>
        <p:spPr>
          <a:xfrm>
            <a:off x="6174566" y="4092697"/>
            <a:ext cx="1375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TensorFlow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Next LT Pro Ligh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8F48E-33FA-44C8-85DB-3C671A5558C2}"/>
              </a:ext>
            </a:extLst>
          </p:cNvPr>
          <p:cNvSpPr/>
          <p:nvPr/>
        </p:nvSpPr>
        <p:spPr>
          <a:xfrm>
            <a:off x="4093456" y="3830267"/>
            <a:ext cx="97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Theano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Next LT Pro Ligh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A3EAC3-B8AB-4830-A19E-024192CC7158}"/>
              </a:ext>
            </a:extLst>
          </p:cNvPr>
          <p:cNvSpPr/>
          <p:nvPr/>
        </p:nvSpPr>
        <p:spPr>
          <a:xfrm>
            <a:off x="7588121" y="1986770"/>
            <a:ext cx="15220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Natural Language 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0E27C-CBB1-4CA5-BB33-DA46AB86DC8C}"/>
              </a:ext>
            </a:extLst>
          </p:cNvPr>
          <p:cNvSpPr/>
          <p:nvPr/>
        </p:nvSpPr>
        <p:spPr>
          <a:xfrm>
            <a:off x="3498263" y="1986770"/>
            <a:ext cx="1522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Video Game </a:t>
            </a:r>
            <a:r>
              <a:rPr lang="en-US" sz="1400" b="1" dirty="0">
                <a:solidFill>
                  <a:prstClr val="white"/>
                </a:solidFill>
                <a:latin typeface="AvenirNext LT Pro Light"/>
              </a:rPr>
              <a:t>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ehavioral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 AI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E0AD3-E278-4BE7-9394-33D31395D339}"/>
              </a:ext>
            </a:extLst>
          </p:cNvPr>
          <p:cNvSpPr/>
          <p:nvPr/>
        </p:nvSpPr>
        <p:spPr>
          <a:xfrm>
            <a:off x="8096008" y="3038728"/>
            <a:ext cx="918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Robotics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448134-0451-4738-BDDD-842E54C13288}"/>
              </a:ext>
            </a:extLst>
          </p:cNvPr>
          <p:cNvSpPr/>
          <p:nvPr/>
        </p:nvSpPr>
        <p:spPr>
          <a:xfrm>
            <a:off x="7096794" y="3667492"/>
            <a:ext cx="689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Keras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Next LT Pro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D90544-0480-4CBD-8D39-2E3B47557929}"/>
              </a:ext>
            </a:extLst>
          </p:cNvPr>
          <p:cNvSpPr/>
          <p:nvPr/>
        </p:nvSpPr>
        <p:spPr>
          <a:xfrm>
            <a:off x="4245856" y="4429201"/>
            <a:ext cx="965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IBM 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Watson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89BB25-19E0-42FA-9129-06E28EAFC83F}"/>
              </a:ext>
            </a:extLst>
          </p:cNvPr>
          <p:cNvSpPr/>
          <p:nvPr/>
        </p:nvSpPr>
        <p:spPr>
          <a:xfrm>
            <a:off x="6782894" y="4511120"/>
            <a:ext cx="1290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scikit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-learn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EF18DE-594B-43D7-B3C4-B6575A8DBFAE}"/>
              </a:ext>
            </a:extLst>
          </p:cNvPr>
          <p:cNvSpPr/>
          <p:nvPr/>
        </p:nvSpPr>
        <p:spPr>
          <a:xfrm>
            <a:off x="3218801" y="2756238"/>
            <a:ext cx="1027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/>
                <a:ea typeface="+mn-ea"/>
                <a:cs typeface="+mn-cs"/>
              </a:rPr>
              <a:t>Computer Vision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2EB9E8-8FCC-4FF1-9D16-8ED956DDB5E3}"/>
              </a:ext>
            </a:extLst>
          </p:cNvPr>
          <p:cNvSpPr/>
          <p:nvPr/>
        </p:nvSpPr>
        <p:spPr>
          <a:xfrm>
            <a:off x="5578853" y="2447097"/>
            <a:ext cx="916276" cy="369332"/>
          </a:xfrm>
          <a:prstGeom prst="rect">
            <a:avLst/>
          </a:prstGeom>
          <a:noFill/>
          <a:ln>
            <a:solidFill>
              <a:srgbClr val="FFFF96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venirNext LT Pro Regular"/>
                <a:ea typeface="+mn-ea"/>
                <a:cs typeface="+mn-cs"/>
              </a:rPr>
              <a:t>ArcGIS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875EB5-F0D6-4B56-9F39-44D4CCD74C3E}"/>
              </a:ext>
            </a:extLst>
          </p:cNvPr>
          <p:cNvSpPr/>
          <p:nvPr/>
        </p:nvSpPr>
        <p:spPr>
          <a:xfrm>
            <a:off x="5578389" y="5616563"/>
            <a:ext cx="1035220" cy="492443"/>
          </a:xfrm>
          <a:prstGeom prst="rect">
            <a:avLst/>
          </a:prstGeom>
          <a:noFill/>
          <a:ln>
            <a:solidFill>
              <a:srgbClr val="F89927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89927"/>
                </a:solidFill>
                <a:effectLst/>
                <a:uLnTx/>
                <a:uFillTx/>
                <a:latin typeface="AvenirNext LT Pro Regular"/>
                <a:ea typeface="+mn-ea"/>
                <a:cs typeface="+mn-cs"/>
              </a:rPr>
              <a:t>ArcGIS</a:t>
            </a:r>
          </a:p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89927"/>
                </a:solidFill>
                <a:effectLst/>
                <a:uLnTx/>
                <a:uFillTx/>
                <a:latin typeface="AvenirNext LT Pro Regular"/>
                <a:ea typeface="+mn-ea"/>
                <a:cs typeface="+mn-cs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75443899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9F88CFC-741F-4D35-8053-DFFDE058F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09986-7E11-4B25-9F37-4C08DD9908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A15DEE-367D-49F0-A36F-0025625C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544261"/>
            <a:ext cx="10826496" cy="492443"/>
          </a:xfrm>
        </p:spPr>
        <p:txBody>
          <a:bodyPr/>
          <a:lstStyle/>
          <a:p>
            <a:r>
              <a:rPr lang="en-US" sz="3200" b="0" dirty="0"/>
              <a:t>Machine Learning Tools in ArcGIS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584D4-C49B-4018-BA33-1854E3A52B8D}"/>
              </a:ext>
            </a:extLst>
          </p:cNvPr>
          <p:cNvSpPr txBox="1"/>
          <p:nvPr/>
        </p:nvSpPr>
        <p:spPr>
          <a:xfrm>
            <a:off x="943476" y="1803544"/>
            <a:ext cx="2763066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3363" marR="0" lvl="0" indent="-112713" algn="l" defTabSz="9141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8EBFF"/>
                </a:solidFill>
                <a:effectLst/>
                <a:uLnTx/>
                <a:uFillTx/>
                <a:latin typeface="AvenirNext LT Pro Regular"/>
                <a:ea typeface="+mn-ea"/>
                <a:cs typeface="+mn-cs"/>
              </a:rPr>
              <a:t>Maximum Likelihood Classification</a:t>
            </a:r>
          </a:p>
          <a:p>
            <a:pPr marL="233363" marR="0" lvl="0" indent="-112713" algn="l" defTabSz="9141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8EBFF"/>
                </a:solidFill>
                <a:effectLst/>
                <a:uLnTx/>
                <a:uFillTx/>
                <a:latin typeface="AvenirNext LT Pro Regular"/>
                <a:ea typeface="+mn-ea"/>
                <a:cs typeface="+mn-cs"/>
              </a:rPr>
              <a:t>Random Trees</a:t>
            </a:r>
          </a:p>
          <a:p>
            <a:pPr marL="233363" marR="0" lvl="0" indent="-112713" algn="l" defTabSz="9141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8EBFF"/>
                </a:solidFill>
                <a:effectLst/>
                <a:uLnTx/>
                <a:uFillTx/>
                <a:latin typeface="AvenirNext LT Pro Regular"/>
                <a:ea typeface="+mn-ea"/>
                <a:cs typeface="+mn-cs"/>
              </a:rPr>
              <a:t>Support Vector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27ADC-7D25-4F60-ABB4-DAFED1FA43F3}"/>
              </a:ext>
            </a:extLst>
          </p:cNvPr>
          <p:cNvSpPr/>
          <p:nvPr/>
        </p:nvSpPr>
        <p:spPr>
          <a:xfrm>
            <a:off x="6460763" y="1803544"/>
            <a:ext cx="2942092" cy="2051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33363" marR="0" lvl="0" indent="-112713" defTabSz="914126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Empirical Bayesian Kriging</a:t>
            </a:r>
          </a:p>
          <a:p>
            <a:pPr marL="233363" marR="0" lvl="0" indent="-112713" defTabSz="914126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Areal Interpolation</a:t>
            </a:r>
          </a:p>
          <a:p>
            <a:pPr marL="233363" marR="0" lvl="0" indent="-112713" defTabSz="914126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EBK Regression Prediction</a:t>
            </a:r>
          </a:p>
          <a:p>
            <a:pPr marL="233363" marR="0" lvl="0" indent="-112713" defTabSz="914126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Ordinary Least Squares Regression and Exploratory Regression</a:t>
            </a:r>
          </a:p>
          <a:p>
            <a:pPr marL="233363" marR="0" lvl="0" indent="-112713" defTabSz="914126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Geographically Weighted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8D2CE-DAFA-4A12-A189-8F62834E0DF3}"/>
              </a:ext>
            </a:extLst>
          </p:cNvPr>
          <p:cNvSpPr txBox="1"/>
          <p:nvPr/>
        </p:nvSpPr>
        <p:spPr>
          <a:xfrm>
            <a:off x="914400" y="1367610"/>
            <a:ext cx="2661799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enirNext LT Pro Regular"/>
                <a:ea typeface="+mn-ea"/>
                <a:cs typeface="+mn-cs"/>
              </a:rPr>
              <a:t>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BF685-B648-4D02-ABBE-18F44C6B8264}"/>
              </a:ext>
            </a:extLst>
          </p:cNvPr>
          <p:cNvSpPr txBox="1"/>
          <p:nvPr/>
        </p:nvSpPr>
        <p:spPr>
          <a:xfrm>
            <a:off x="6507053" y="1367610"/>
            <a:ext cx="2467091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enirNext LT Pro Regular"/>
                <a:ea typeface="+mn-ea"/>
                <a:cs typeface="+mn-cs"/>
              </a:rPr>
              <a:t>Prediction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D7263-CC36-418B-B39E-A6E970A08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69"/>
          <a:stretch/>
        </p:blipFill>
        <p:spPr>
          <a:xfrm>
            <a:off x="3895125" y="1420519"/>
            <a:ext cx="2128577" cy="20637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733828-FEF5-446A-8E49-D47DE9FEB74D}"/>
              </a:ext>
            </a:extLst>
          </p:cNvPr>
          <p:cNvCxnSpPr/>
          <p:nvPr/>
        </p:nvCxnSpPr>
        <p:spPr bwMode="auto">
          <a:xfrm>
            <a:off x="944496" y="3565051"/>
            <a:ext cx="5287326" cy="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  <a:gs pos="25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0" scaled="0"/>
            </a:gra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434FAD-0D56-4191-9A52-01A254C7C79D}"/>
              </a:ext>
            </a:extLst>
          </p:cNvPr>
          <p:cNvCxnSpPr/>
          <p:nvPr/>
        </p:nvCxnSpPr>
        <p:spPr bwMode="auto">
          <a:xfrm>
            <a:off x="6234997" y="1424259"/>
            <a:ext cx="0" cy="4800316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rgbClr val="94E6FF">
                    <a:alpha val="0"/>
                  </a:srgbClr>
                </a:gs>
                <a:gs pos="81000">
                  <a:schemeClr val="accent4">
                    <a:lumMod val="40000"/>
                    <a:lumOff val="60000"/>
                    <a:alpha val="20000"/>
                  </a:schemeClr>
                </a:gs>
                <a:gs pos="20000">
                  <a:schemeClr val="accent4">
                    <a:lumMod val="40000"/>
                    <a:lumOff val="60000"/>
                    <a:alpha val="23000"/>
                  </a:schemeClr>
                </a:gs>
              </a:gsLst>
              <a:lin ang="5400000" scaled="0"/>
            </a:gra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49807-3F4E-41FA-9EEF-6B5428FDA16F}"/>
              </a:ext>
            </a:extLst>
          </p:cNvPr>
          <p:cNvGrpSpPr/>
          <p:nvPr/>
        </p:nvGrpSpPr>
        <p:grpSpPr>
          <a:xfrm>
            <a:off x="9397313" y="1674097"/>
            <a:ext cx="2090147" cy="3633013"/>
            <a:chOff x="9588911" y="1674097"/>
            <a:chExt cx="2090147" cy="36330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433255-0A83-4BA5-82DF-8D29E6A90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38" t="8231" b="59438"/>
            <a:stretch/>
          </p:blipFill>
          <p:spPr>
            <a:xfrm>
              <a:off x="9588911" y="1674097"/>
              <a:ext cx="2047115" cy="13984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69A77E-4C74-4942-AF00-3BBE0C916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38" t="42601" b="42974"/>
            <a:stretch/>
          </p:blipFill>
          <p:spPr>
            <a:xfrm>
              <a:off x="9631943" y="3233960"/>
              <a:ext cx="2047115" cy="62394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7793C3-77FC-484B-BDB2-8DD1B45F2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304" t="57772" r="-3266" b="27803"/>
            <a:stretch/>
          </p:blipFill>
          <p:spPr>
            <a:xfrm>
              <a:off x="9631943" y="3951649"/>
              <a:ext cx="2047115" cy="62394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4C31EE-0CE4-4FF8-991C-62332FDB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38" t="72944" b="12631"/>
            <a:stretch/>
          </p:blipFill>
          <p:spPr>
            <a:xfrm>
              <a:off x="9610427" y="4683169"/>
              <a:ext cx="2047115" cy="62394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0E2F936-5B6F-485F-8E9D-7BE9A9F6D06E}"/>
              </a:ext>
            </a:extLst>
          </p:cNvPr>
          <p:cNvSpPr txBox="1"/>
          <p:nvPr/>
        </p:nvSpPr>
        <p:spPr>
          <a:xfrm>
            <a:off x="914400" y="3651463"/>
            <a:ext cx="2661799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enirNext LT Pro Regular"/>
                <a:ea typeface="+mn-ea"/>
                <a:cs typeface="+mn-cs"/>
              </a:rPr>
              <a:t>Clustering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3244E2-B8E9-40CE-B09C-61695CDE0E77}"/>
              </a:ext>
            </a:extLst>
          </p:cNvPr>
          <p:cNvSpPr/>
          <p:nvPr/>
        </p:nvSpPr>
        <p:spPr>
          <a:xfrm>
            <a:off x="943476" y="4087836"/>
            <a:ext cx="3071215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33363" indent="-112713" defTabSz="914126">
              <a:spcBef>
                <a:spcPts val="400"/>
              </a:spcBef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Spatially Constrained Multivariate Clustering</a:t>
            </a:r>
          </a:p>
          <a:p>
            <a:pPr marL="233363" indent="-112713" defTabSz="914126">
              <a:spcBef>
                <a:spcPts val="400"/>
              </a:spcBef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Multivariate Clustering</a:t>
            </a:r>
          </a:p>
          <a:p>
            <a:pPr marL="233363" indent="-112713" defTabSz="914126">
              <a:spcBef>
                <a:spcPts val="400"/>
              </a:spcBef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Density-based Clustering</a:t>
            </a:r>
          </a:p>
          <a:p>
            <a:pPr marL="233363" indent="-112713" defTabSz="914126">
              <a:spcBef>
                <a:spcPts val="400"/>
              </a:spcBef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Image Segmentation</a:t>
            </a:r>
          </a:p>
          <a:p>
            <a:pPr marL="233363" indent="-112713" defTabSz="914126">
              <a:spcBef>
                <a:spcPts val="400"/>
              </a:spcBef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Hot Spot Analysis</a:t>
            </a:r>
          </a:p>
          <a:p>
            <a:pPr marL="233363" indent="-112713" defTabSz="914126">
              <a:spcBef>
                <a:spcPts val="400"/>
              </a:spcBef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Cluster and Outlier Analysis</a:t>
            </a:r>
          </a:p>
          <a:p>
            <a:pPr marL="233363" indent="-112713" defTabSz="914126">
              <a:spcBef>
                <a:spcPts val="400"/>
              </a:spcBef>
              <a:buClr>
                <a:schemeClr val="accent4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500" kern="0" dirty="0">
                <a:solidFill>
                  <a:srgbClr val="C8EBFF"/>
                </a:solidFill>
                <a:latin typeface="AvenirNext LT Pro Regular"/>
              </a:rPr>
              <a:t>Space Time Pattern Mining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D581DA-1269-4C1F-9A6A-F9FD0773F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93"/>
          <a:stretch/>
        </p:blipFill>
        <p:spPr>
          <a:xfrm>
            <a:off x="3895126" y="3964289"/>
            <a:ext cx="2128579" cy="215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4896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77455" y="2644525"/>
            <a:ext cx="8221903" cy="1692771"/>
          </a:xfrm>
        </p:spPr>
        <p:txBody>
          <a:bodyPr/>
          <a:lstStyle/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Fundamental GIS Concepts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ArcGIS-R Bridge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ArcGIS Python API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Machine Learning and ArcGIS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6691" y="1430342"/>
            <a:ext cx="8683723" cy="738664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</p:spTree>
    <p:extLst>
      <p:ext uri="{BB962C8B-B14F-4D97-AF65-F5344CB8AC3E}">
        <p14:creationId xmlns:p14="http://schemas.microsoft.com/office/powerpoint/2010/main" val="23959410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0F72C771-D629-4F94-A7BE-408B43380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D53F1-F335-45E8-8D44-2733323C5E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05ADAA-5CE6-460F-B410-D09CAFFDA772}"/>
              </a:ext>
            </a:extLst>
          </p:cNvPr>
          <p:cNvSpPr/>
          <p:nvPr/>
        </p:nvSpPr>
        <p:spPr bwMode="auto">
          <a:xfrm rot="15849312">
            <a:off x="592423" y="1275260"/>
            <a:ext cx="5214680" cy="5098800"/>
          </a:xfrm>
          <a:prstGeom prst="ellipse">
            <a:avLst/>
          </a:prstGeom>
          <a:gradFill flip="none" rotWithShape="1">
            <a:gsLst>
              <a:gs pos="95000">
                <a:srgbClr val="007AC2">
                  <a:alpha val="0"/>
                </a:srgbClr>
              </a:gs>
              <a:gs pos="14000">
                <a:srgbClr val="007AC2">
                  <a:alpha val="5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1750">
            <a:gradFill flip="none" rotWithShape="1">
              <a:gsLst>
                <a:gs pos="0">
                  <a:schemeClr val="accent4">
                    <a:lumMod val="40000"/>
                    <a:lumOff val="60000"/>
                    <a:alpha val="0"/>
                  </a:schemeClr>
                </a:gs>
                <a:gs pos="100000">
                  <a:schemeClr val="accent4">
                    <a:lumMod val="40000"/>
                    <a:lumOff val="60000"/>
                    <a:alpha val="50000"/>
                  </a:schemeClr>
                </a:gs>
              </a:gsLst>
              <a:lin ang="18900000" scaled="1"/>
              <a:tileRect/>
            </a:gradFill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7AC2"/>
              </a:solidFill>
              <a:latin typeface="AvenirNext LT Pro Regular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0C5FB3-38C8-4B20-8A0F-B8BB556A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544262"/>
            <a:ext cx="10826496" cy="492443"/>
          </a:xfrm>
        </p:spPr>
        <p:txBody>
          <a:bodyPr/>
          <a:lstStyle/>
          <a:p>
            <a:r>
              <a:rPr lang="en-US" sz="3200" b="0" dirty="0"/>
              <a:t>Machine Learning Integration with External Frameworks</a:t>
            </a:r>
          </a:p>
        </p:txBody>
      </p:sp>
      <p:sp>
        <p:nvSpPr>
          <p:cNvPr id="8" name="AutoShape 61">
            <a:extLst>
              <a:ext uri="{FF2B5EF4-FFF2-40B4-BE49-F238E27FC236}">
                <a16:creationId xmlns:a16="http://schemas.microsoft.com/office/drawing/2014/main" id="{57D25B86-E1AB-44D4-8F77-4AB96B1E8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55" y="5327519"/>
            <a:ext cx="1659547" cy="48455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45708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alpha val="86000"/>
                  </a:srgbClr>
                </a:solidFill>
                <a:effectLst/>
                <a:uLnTx/>
                <a:uFillTx/>
                <a:latin typeface="AvenirNext LT Pro Regular"/>
                <a:ea typeface="Avenir Roman" charset="0"/>
                <a:cs typeface="Avenir Roman" charset="0"/>
              </a:rPr>
              <a:t>ArcGIS</a:t>
            </a:r>
          </a:p>
        </p:txBody>
      </p:sp>
      <p:sp>
        <p:nvSpPr>
          <p:cNvPr id="9" name="Oval 17">
            <a:extLst>
              <a:ext uri="{FF2B5EF4-FFF2-40B4-BE49-F238E27FC236}">
                <a16:creationId xmlns:a16="http://schemas.microsoft.com/office/drawing/2014/main" id="{F71DA601-EFCE-4B0C-92D8-540C2DABEEAB}"/>
              </a:ext>
            </a:extLst>
          </p:cNvPr>
          <p:cNvSpPr>
            <a:spLocks noChangeAspect="1"/>
          </p:cNvSpPr>
          <p:nvPr/>
        </p:nvSpPr>
        <p:spPr bwMode="auto">
          <a:xfrm rot="13266390">
            <a:off x="5043133" y="4661252"/>
            <a:ext cx="1593994" cy="1180474"/>
          </a:xfrm>
          <a:custGeom>
            <a:avLst/>
            <a:gdLst>
              <a:gd name="connsiteX0" fmla="*/ 0 w 1338146"/>
              <a:gd name="connsiteY0" fmla="*/ 669073 h 1338146"/>
              <a:gd name="connsiteX1" fmla="*/ 669073 w 1338146"/>
              <a:gd name="connsiteY1" fmla="*/ 0 h 1338146"/>
              <a:gd name="connsiteX2" fmla="*/ 1338146 w 1338146"/>
              <a:gd name="connsiteY2" fmla="*/ 669073 h 1338146"/>
              <a:gd name="connsiteX3" fmla="*/ 669073 w 1338146"/>
              <a:gd name="connsiteY3" fmla="*/ 1338146 h 1338146"/>
              <a:gd name="connsiteX4" fmla="*/ 0 w 1338146"/>
              <a:gd name="connsiteY4" fmla="*/ 669073 h 1338146"/>
              <a:gd name="connsiteX0" fmla="*/ 669073 w 1338146"/>
              <a:gd name="connsiteY0" fmla="*/ 1338146 h 1429586"/>
              <a:gd name="connsiteX1" fmla="*/ 0 w 1338146"/>
              <a:gd name="connsiteY1" fmla="*/ 669073 h 1429586"/>
              <a:gd name="connsiteX2" fmla="*/ 669073 w 1338146"/>
              <a:gd name="connsiteY2" fmla="*/ 0 h 1429586"/>
              <a:gd name="connsiteX3" fmla="*/ 1338146 w 1338146"/>
              <a:gd name="connsiteY3" fmla="*/ 669073 h 1429586"/>
              <a:gd name="connsiteX4" fmla="*/ 760513 w 1338146"/>
              <a:gd name="connsiteY4" fmla="*/ 1429586 h 1429586"/>
              <a:gd name="connsiteX0" fmla="*/ 669073 w 1338146"/>
              <a:gd name="connsiteY0" fmla="*/ 1338146 h 1338146"/>
              <a:gd name="connsiteX1" fmla="*/ 0 w 1338146"/>
              <a:gd name="connsiteY1" fmla="*/ 669073 h 1338146"/>
              <a:gd name="connsiteX2" fmla="*/ 669073 w 1338146"/>
              <a:gd name="connsiteY2" fmla="*/ 0 h 1338146"/>
              <a:gd name="connsiteX3" fmla="*/ 1338146 w 1338146"/>
              <a:gd name="connsiteY3" fmla="*/ 669073 h 1338146"/>
              <a:gd name="connsiteX0" fmla="*/ 0 w 1338146"/>
              <a:gd name="connsiteY0" fmla="*/ 669073 h 669073"/>
              <a:gd name="connsiteX1" fmla="*/ 669073 w 1338146"/>
              <a:gd name="connsiteY1" fmla="*/ 0 h 669073"/>
              <a:gd name="connsiteX2" fmla="*/ 1338146 w 1338146"/>
              <a:gd name="connsiteY2" fmla="*/ 669073 h 669073"/>
              <a:gd name="connsiteX0" fmla="*/ 0 w 1096536"/>
              <a:gd name="connsiteY0" fmla="*/ 755871 h 755871"/>
              <a:gd name="connsiteX1" fmla="*/ 669073 w 1096536"/>
              <a:gd name="connsiteY1" fmla="*/ 86798 h 755871"/>
              <a:gd name="connsiteX2" fmla="*/ 1096536 w 1096536"/>
              <a:gd name="connsiteY2" fmla="*/ 254066 h 755871"/>
              <a:gd name="connsiteX0" fmla="*/ 0 w 1096536"/>
              <a:gd name="connsiteY0" fmla="*/ 715031 h 715031"/>
              <a:gd name="connsiteX1" fmla="*/ 359317 w 1096536"/>
              <a:gd name="connsiteY1" fmla="*/ 132690 h 715031"/>
              <a:gd name="connsiteX2" fmla="*/ 1096536 w 1096536"/>
              <a:gd name="connsiteY2" fmla="*/ 213226 h 715031"/>
              <a:gd name="connsiteX0" fmla="*/ 0 w 1096536"/>
              <a:gd name="connsiteY0" fmla="*/ 766243 h 766243"/>
              <a:gd name="connsiteX1" fmla="*/ 353122 w 1096536"/>
              <a:gd name="connsiteY1" fmla="*/ 78585 h 766243"/>
              <a:gd name="connsiteX2" fmla="*/ 1096536 w 1096536"/>
              <a:gd name="connsiteY2" fmla="*/ 264438 h 766243"/>
              <a:gd name="connsiteX0" fmla="*/ 0 w 1096536"/>
              <a:gd name="connsiteY0" fmla="*/ 724974 h 724974"/>
              <a:gd name="connsiteX1" fmla="*/ 353122 w 1096536"/>
              <a:gd name="connsiteY1" fmla="*/ 37316 h 724974"/>
              <a:gd name="connsiteX2" fmla="*/ 1096536 w 1096536"/>
              <a:gd name="connsiteY2" fmla="*/ 223169 h 724974"/>
              <a:gd name="connsiteX0" fmla="*/ 0 w 1096536"/>
              <a:gd name="connsiteY0" fmla="*/ 661088 h 661088"/>
              <a:gd name="connsiteX1" fmla="*/ 365513 w 1096536"/>
              <a:gd name="connsiteY1" fmla="*/ 66357 h 661088"/>
              <a:gd name="connsiteX2" fmla="*/ 1096536 w 1096536"/>
              <a:gd name="connsiteY2" fmla="*/ 159283 h 661088"/>
              <a:gd name="connsiteX0" fmla="*/ 0 w 1096536"/>
              <a:gd name="connsiteY0" fmla="*/ 671285 h 671285"/>
              <a:gd name="connsiteX1" fmla="*/ 365513 w 1096536"/>
              <a:gd name="connsiteY1" fmla="*/ 76554 h 671285"/>
              <a:gd name="connsiteX2" fmla="*/ 1096536 w 1096536"/>
              <a:gd name="connsiteY2" fmla="*/ 169480 h 671285"/>
              <a:gd name="connsiteX0" fmla="*/ 0 w 1096536"/>
              <a:gd name="connsiteY0" fmla="*/ 664104 h 664104"/>
              <a:gd name="connsiteX1" fmla="*/ 303562 w 1096536"/>
              <a:gd name="connsiteY1" fmla="*/ 81763 h 664104"/>
              <a:gd name="connsiteX2" fmla="*/ 1096536 w 1096536"/>
              <a:gd name="connsiteY2" fmla="*/ 162299 h 664104"/>
              <a:gd name="connsiteX0" fmla="*/ 0 w 1096536"/>
              <a:gd name="connsiteY0" fmla="*/ 659124 h 659124"/>
              <a:gd name="connsiteX1" fmla="*/ 303562 w 1096536"/>
              <a:gd name="connsiteY1" fmla="*/ 76783 h 659124"/>
              <a:gd name="connsiteX2" fmla="*/ 1096536 w 1096536"/>
              <a:gd name="connsiteY2" fmla="*/ 157319 h 659124"/>
              <a:gd name="connsiteX0" fmla="*/ 0 w 978828"/>
              <a:gd name="connsiteY0" fmla="*/ 671567 h 671567"/>
              <a:gd name="connsiteX1" fmla="*/ 303562 w 978828"/>
              <a:gd name="connsiteY1" fmla="*/ 89226 h 671567"/>
              <a:gd name="connsiteX2" fmla="*/ 978828 w 978828"/>
              <a:gd name="connsiteY2" fmla="*/ 138787 h 671567"/>
              <a:gd name="connsiteX0" fmla="*/ 0 w 978828"/>
              <a:gd name="connsiteY0" fmla="*/ 652959 h 652959"/>
              <a:gd name="connsiteX1" fmla="*/ 303562 w 978828"/>
              <a:gd name="connsiteY1" fmla="*/ 70618 h 652959"/>
              <a:gd name="connsiteX2" fmla="*/ 978828 w 978828"/>
              <a:gd name="connsiteY2" fmla="*/ 120179 h 652959"/>
              <a:gd name="connsiteX0" fmla="*/ 0 w 978828"/>
              <a:gd name="connsiteY0" fmla="*/ 737541 h 737541"/>
              <a:gd name="connsiteX1" fmla="*/ 451186 w 978828"/>
              <a:gd name="connsiteY1" fmla="*/ 34096 h 737541"/>
              <a:gd name="connsiteX2" fmla="*/ 978828 w 978828"/>
              <a:gd name="connsiteY2" fmla="*/ 204761 h 737541"/>
              <a:gd name="connsiteX0" fmla="*/ 0 w 978828"/>
              <a:gd name="connsiteY0" fmla="*/ 724627 h 724627"/>
              <a:gd name="connsiteX1" fmla="*/ 451186 w 978828"/>
              <a:gd name="connsiteY1" fmla="*/ 21182 h 724627"/>
              <a:gd name="connsiteX2" fmla="*/ 978828 w 978828"/>
              <a:gd name="connsiteY2" fmla="*/ 191847 h 724627"/>
              <a:gd name="connsiteX0" fmla="*/ 0 w 451186"/>
              <a:gd name="connsiteY0" fmla="*/ 703445 h 703445"/>
              <a:gd name="connsiteX1" fmla="*/ 451186 w 451186"/>
              <a:gd name="connsiteY1" fmla="*/ 0 h 703445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9645 h 939645"/>
              <a:gd name="connsiteX1" fmla="*/ 692784 w 692784"/>
              <a:gd name="connsiteY1" fmla="*/ 2501 h 939645"/>
              <a:gd name="connsiteX0" fmla="*/ 0 w 692784"/>
              <a:gd name="connsiteY0" fmla="*/ 939534 h 939534"/>
              <a:gd name="connsiteX1" fmla="*/ 692784 w 692784"/>
              <a:gd name="connsiteY1" fmla="*/ 2390 h 939534"/>
              <a:gd name="connsiteX0" fmla="*/ 0 w 692784"/>
              <a:gd name="connsiteY0" fmla="*/ 939903 h 939903"/>
              <a:gd name="connsiteX1" fmla="*/ 692784 w 692784"/>
              <a:gd name="connsiteY1" fmla="*/ 2759 h 939903"/>
              <a:gd name="connsiteX0" fmla="*/ 0 w 692784"/>
              <a:gd name="connsiteY0" fmla="*/ 937198 h 937198"/>
              <a:gd name="connsiteX1" fmla="*/ 692784 w 692784"/>
              <a:gd name="connsiteY1" fmla="*/ 54 h 9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784" h="937198">
                <a:moveTo>
                  <a:pt x="0" y="937198"/>
                </a:moveTo>
                <a:cubicBezTo>
                  <a:pt x="74226" y="505354"/>
                  <a:pt x="267118" y="-5990"/>
                  <a:pt x="692784" y="54"/>
                </a:cubicBezTo>
              </a:path>
            </a:pathLst>
          </a:custGeom>
          <a:noFill/>
          <a:ln w="117475" cap="flat" cmpd="sng" algn="ctr">
            <a:gradFill flip="none" rotWithShape="1">
              <a:gsLst>
                <a:gs pos="82000">
                  <a:srgbClr val="6FC6DF">
                    <a:alpha val="0"/>
                  </a:srgbClr>
                </a:gs>
                <a:gs pos="0">
                  <a:schemeClr val="accent4">
                    <a:alpha val="90000"/>
                  </a:schemeClr>
                </a:gs>
              </a:gsLst>
              <a:lin ang="0" scaled="0"/>
              <a:tileRect/>
            </a:gradFill>
            <a:prstDash val="solid"/>
            <a:round/>
            <a:headEnd type="triangle" w="med" len="sm"/>
            <a:tailEnd type="none" w="med" len="sm"/>
          </a:ln>
          <a:effectLst/>
        </p:spPr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B7ECD22A-A40D-4371-9C2E-D394497E4CD2}"/>
              </a:ext>
            </a:extLst>
          </p:cNvPr>
          <p:cNvSpPr>
            <a:spLocks noChangeAspect="1"/>
          </p:cNvSpPr>
          <p:nvPr/>
        </p:nvSpPr>
        <p:spPr bwMode="auto">
          <a:xfrm rot="2514421">
            <a:off x="5303937" y="1956180"/>
            <a:ext cx="1593996" cy="1180472"/>
          </a:xfrm>
          <a:custGeom>
            <a:avLst/>
            <a:gdLst>
              <a:gd name="connsiteX0" fmla="*/ 0 w 1338146"/>
              <a:gd name="connsiteY0" fmla="*/ 669073 h 1338146"/>
              <a:gd name="connsiteX1" fmla="*/ 669073 w 1338146"/>
              <a:gd name="connsiteY1" fmla="*/ 0 h 1338146"/>
              <a:gd name="connsiteX2" fmla="*/ 1338146 w 1338146"/>
              <a:gd name="connsiteY2" fmla="*/ 669073 h 1338146"/>
              <a:gd name="connsiteX3" fmla="*/ 669073 w 1338146"/>
              <a:gd name="connsiteY3" fmla="*/ 1338146 h 1338146"/>
              <a:gd name="connsiteX4" fmla="*/ 0 w 1338146"/>
              <a:gd name="connsiteY4" fmla="*/ 669073 h 1338146"/>
              <a:gd name="connsiteX0" fmla="*/ 669073 w 1338146"/>
              <a:gd name="connsiteY0" fmla="*/ 1338146 h 1429586"/>
              <a:gd name="connsiteX1" fmla="*/ 0 w 1338146"/>
              <a:gd name="connsiteY1" fmla="*/ 669073 h 1429586"/>
              <a:gd name="connsiteX2" fmla="*/ 669073 w 1338146"/>
              <a:gd name="connsiteY2" fmla="*/ 0 h 1429586"/>
              <a:gd name="connsiteX3" fmla="*/ 1338146 w 1338146"/>
              <a:gd name="connsiteY3" fmla="*/ 669073 h 1429586"/>
              <a:gd name="connsiteX4" fmla="*/ 760513 w 1338146"/>
              <a:gd name="connsiteY4" fmla="*/ 1429586 h 1429586"/>
              <a:gd name="connsiteX0" fmla="*/ 669073 w 1338146"/>
              <a:gd name="connsiteY0" fmla="*/ 1338146 h 1338146"/>
              <a:gd name="connsiteX1" fmla="*/ 0 w 1338146"/>
              <a:gd name="connsiteY1" fmla="*/ 669073 h 1338146"/>
              <a:gd name="connsiteX2" fmla="*/ 669073 w 1338146"/>
              <a:gd name="connsiteY2" fmla="*/ 0 h 1338146"/>
              <a:gd name="connsiteX3" fmla="*/ 1338146 w 1338146"/>
              <a:gd name="connsiteY3" fmla="*/ 669073 h 1338146"/>
              <a:gd name="connsiteX0" fmla="*/ 0 w 1338146"/>
              <a:gd name="connsiteY0" fmla="*/ 669073 h 669073"/>
              <a:gd name="connsiteX1" fmla="*/ 669073 w 1338146"/>
              <a:gd name="connsiteY1" fmla="*/ 0 h 669073"/>
              <a:gd name="connsiteX2" fmla="*/ 1338146 w 1338146"/>
              <a:gd name="connsiteY2" fmla="*/ 669073 h 669073"/>
              <a:gd name="connsiteX0" fmla="*/ 0 w 1096536"/>
              <a:gd name="connsiteY0" fmla="*/ 755871 h 755871"/>
              <a:gd name="connsiteX1" fmla="*/ 669073 w 1096536"/>
              <a:gd name="connsiteY1" fmla="*/ 86798 h 755871"/>
              <a:gd name="connsiteX2" fmla="*/ 1096536 w 1096536"/>
              <a:gd name="connsiteY2" fmla="*/ 254066 h 755871"/>
              <a:gd name="connsiteX0" fmla="*/ 0 w 1096536"/>
              <a:gd name="connsiteY0" fmla="*/ 715031 h 715031"/>
              <a:gd name="connsiteX1" fmla="*/ 359317 w 1096536"/>
              <a:gd name="connsiteY1" fmla="*/ 132690 h 715031"/>
              <a:gd name="connsiteX2" fmla="*/ 1096536 w 1096536"/>
              <a:gd name="connsiteY2" fmla="*/ 213226 h 715031"/>
              <a:gd name="connsiteX0" fmla="*/ 0 w 1096536"/>
              <a:gd name="connsiteY0" fmla="*/ 766243 h 766243"/>
              <a:gd name="connsiteX1" fmla="*/ 353122 w 1096536"/>
              <a:gd name="connsiteY1" fmla="*/ 78585 h 766243"/>
              <a:gd name="connsiteX2" fmla="*/ 1096536 w 1096536"/>
              <a:gd name="connsiteY2" fmla="*/ 264438 h 766243"/>
              <a:gd name="connsiteX0" fmla="*/ 0 w 1096536"/>
              <a:gd name="connsiteY0" fmla="*/ 724974 h 724974"/>
              <a:gd name="connsiteX1" fmla="*/ 353122 w 1096536"/>
              <a:gd name="connsiteY1" fmla="*/ 37316 h 724974"/>
              <a:gd name="connsiteX2" fmla="*/ 1096536 w 1096536"/>
              <a:gd name="connsiteY2" fmla="*/ 223169 h 724974"/>
              <a:gd name="connsiteX0" fmla="*/ 0 w 1096536"/>
              <a:gd name="connsiteY0" fmla="*/ 661088 h 661088"/>
              <a:gd name="connsiteX1" fmla="*/ 365513 w 1096536"/>
              <a:gd name="connsiteY1" fmla="*/ 66357 h 661088"/>
              <a:gd name="connsiteX2" fmla="*/ 1096536 w 1096536"/>
              <a:gd name="connsiteY2" fmla="*/ 159283 h 661088"/>
              <a:gd name="connsiteX0" fmla="*/ 0 w 1096536"/>
              <a:gd name="connsiteY0" fmla="*/ 671285 h 671285"/>
              <a:gd name="connsiteX1" fmla="*/ 365513 w 1096536"/>
              <a:gd name="connsiteY1" fmla="*/ 76554 h 671285"/>
              <a:gd name="connsiteX2" fmla="*/ 1096536 w 1096536"/>
              <a:gd name="connsiteY2" fmla="*/ 169480 h 671285"/>
              <a:gd name="connsiteX0" fmla="*/ 0 w 1096536"/>
              <a:gd name="connsiteY0" fmla="*/ 664104 h 664104"/>
              <a:gd name="connsiteX1" fmla="*/ 303562 w 1096536"/>
              <a:gd name="connsiteY1" fmla="*/ 81763 h 664104"/>
              <a:gd name="connsiteX2" fmla="*/ 1096536 w 1096536"/>
              <a:gd name="connsiteY2" fmla="*/ 162299 h 664104"/>
              <a:gd name="connsiteX0" fmla="*/ 0 w 1096536"/>
              <a:gd name="connsiteY0" fmla="*/ 659124 h 659124"/>
              <a:gd name="connsiteX1" fmla="*/ 303562 w 1096536"/>
              <a:gd name="connsiteY1" fmla="*/ 76783 h 659124"/>
              <a:gd name="connsiteX2" fmla="*/ 1096536 w 1096536"/>
              <a:gd name="connsiteY2" fmla="*/ 157319 h 659124"/>
              <a:gd name="connsiteX0" fmla="*/ 0 w 978828"/>
              <a:gd name="connsiteY0" fmla="*/ 671567 h 671567"/>
              <a:gd name="connsiteX1" fmla="*/ 303562 w 978828"/>
              <a:gd name="connsiteY1" fmla="*/ 89226 h 671567"/>
              <a:gd name="connsiteX2" fmla="*/ 978828 w 978828"/>
              <a:gd name="connsiteY2" fmla="*/ 138787 h 671567"/>
              <a:gd name="connsiteX0" fmla="*/ 0 w 978828"/>
              <a:gd name="connsiteY0" fmla="*/ 652959 h 652959"/>
              <a:gd name="connsiteX1" fmla="*/ 303562 w 978828"/>
              <a:gd name="connsiteY1" fmla="*/ 70618 h 652959"/>
              <a:gd name="connsiteX2" fmla="*/ 978828 w 978828"/>
              <a:gd name="connsiteY2" fmla="*/ 120179 h 652959"/>
              <a:gd name="connsiteX0" fmla="*/ 0 w 978828"/>
              <a:gd name="connsiteY0" fmla="*/ 737541 h 737541"/>
              <a:gd name="connsiteX1" fmla="*/ 451186 w 978828"/>
              <a:gd name="connsiteY1" fmla="*/ 34096 h 737541"/>
              <a:gd name="connsiteX2" fmla="*/ 978828 w 978828"/>
              <a:gd name="connsiteY2" fmla="*/ 204761 h 737541"/>
              <a:gd name="connsiteX0" fmla="*/ 0 w 978828"/>
              <a:gd name="connsiteY0" fmla="*/ 724627 h 724627"/>
              <a:gd name="connsiteX1" fmla="*/ 451186 w 978828"/>
              <a:gd name="connsiteY1" fmla="*/ 21182 h 724627"/>
              <a:gd name="connsiteX2" fmla="*/ 978828 w 978828"/>
              <a:gd name="connsiteY2" fmla="*/ 191847 h 724627"/>
              <a:gd name="connsiteX0" fmla="*/ 0 w 451186"/>
              <a:gd name="connsiteY0" fmla="*/ 703445 h 703445"/>
              <a:gd name="connsiteX1" fmla="*/ 451186 w 451186"/>
              <a:gd name="connsiteY1" fmla="*/ 0 h 703445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9645 h 939645"/>
              <a:gd name="connsiteX1" fmla="*/ 692784 w 692784"/>
              <a:gd name="connsiteY1" fmla="*/ 2501 h 939645"/>
              <a:gd name="connsiteX0" fmla="*/ 0 w 692784"/>
              <a:gd name="connsiteY0" fmla="*/ 939534 h 939534"/>
              <a:gd name="connsiteX1" fmla="*/ 692784 w 692784"/>
              <a:gd name="connsiteY1" fmla="*/ 2390 h 939534"/>
              <a:gd name="connsiteX0" fmla="*/ 0 w 692784"/>
              <a:gd name="connsiteY0" fmla="*/ 939903 h 939903"/>
              <a:gd name="connsiteX1" fmla="*/ 692784 w 692784"/>
              <a:gd name="connsiteY1" fmla="*/ 2759 h 939903"/>
              <a:gd name="connsiteX0" fmla="*/ 0 w 692784"/>
              <a:gd name="connsiteY0" fmla="*/ 937198 h 937198"/>
              <a:gd name="connsiteX1" fmla="*/ 692784 w 692784"/>
              <a:gd name="connsiteY1" fmla="*/ 54 h 9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784" h="937198">
                <a:moveTo>
                  <a:pt x="0" y="937198"/>
                </a:moveTo>
                <a:cubicBezTo>
                  <a:pt x="74226" y="505354"/>
                  <a:pt x="267118" y="-5990"/>
                  <a:pt x="692784" y="54"/>
                </a:cubicBezTo>
              </a:path>
            </a:pathLst>
          </a:custGeom>
          <a:noFill/>
          <a:ln w="117475" cap="flat" cmpd="sng" algn="ctr">
            <a:gradFill flip="none" rotWithShape="1">
              <a:gsLst>
                <a:gs pos="82000">
                  <a:srgbClr val="6FC6DF">
                    <a:alpha val="0"/>
                  </a:srgbClr>
                </a:gs>
                <a:gs pos="0">
                  <a:schemeClr val="accent4">
                    <a:alpha val="90000"/>
                  </a:schemeClr>
                </a:gs>
              </a:gsLst>
              <a:lin ang="0" scaled="0"/>
              <a:tileRect/>
            </a:gradFill>
            <a:prstDash val="solid"/>
            <a:round/>
            <a:headEnd type="triangle" w="med" len="sm"/>
            <a:tailEnd type="none" w="med" len="sm"/>
          </a:ln>
          <a:effectLst/>
        </p:spPr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682AC2-37EE-427E-920C-323B671A88B0}"/>
              </a:ext>
            </a:extLst>
          </p:cNvPr>
          <p:cNvGrpSpPr/>
          <p:nvPr/>
        </p:nvGrpSpPr>
        <p:grpSpPr>
          <a:xfrm>
            <a:off x="1080581" y="1753200"/>
            <a:ext cx="4352849" cy="3481180"/>
            <a:chOff x="1224046" y="1224316"/>
            <a:chExt cx="3727599" cy="2981139"/>
          </a:xfrm>
        </p:grpSpPr>
        <p:sp>
          <p:nvSpPr>
            <p:cNvPr id="12" name="Rectangle 61">
              <a:extLst>
                <a:ext uri="{FF2B5EF4-FFF2-40B4-BE49-F238E27FC236}">
                  <a16:creationId xmlns:a16="http://schemas.microsoft.com/office/drawing/2014/main" id="{064FB17A-4518-462A-8BFD-6782C4C03B8F}"/>
                </a:ext>
              </a:extLst>
            </p:cNvPr>
            <p:cNvSpPr>
              <a:spLocks/>
            </p:cNvSpPr>
            <p:nvPr/>
          </p:nvSpPr>
          <p:spPr bwMode="auto">
            <a:xfrm rot="18000000" flipV="1">
              <a:off x="3132778" y="2696716"/>
              <a:ext cx="723374" cy="54864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43A74553-7359-4311-8A99-0484B63127C6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2622046" y="2477560"/>
              <a:ext cx="657863" cy="54864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14" name="Group 116">
              <a:extLst>
                <a:ext uri="{FF2B5EF4-FFF2-40B4-BE49-F238E27FC236}">
                  <a16:creationId xmlns:a16="http://schemas.microsoft.com/office/drawing/2014/main" id="{5A77179D-BA66-482B-BBE2-D08813EAA1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3844" y="1833027"/>
              <a:ext cx="413065" cy="650948"/>
              <a:chOff x="1307548" y="5067851"/>
              <a:chExt cx="357084" cy="571802"/>
            </a:xfrm>
          </p:grpSpPr>
          <p:sp>
            <p:nvSpPr>
              <p:cNvPr id="56" name="Freeform 214">
                <a:extLst>
                  <a:ext uri="{FF2B5EF4-FFF2-40B4-BE49-F238E27FC236}">
                    <a16:creationId xmlns:a16="http://schemas.microsoft.com/office/drawing/2014/main" id="{8FDE0791-7A92-4EC4-B693-658DE044F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548" y="5067851"/>
                <a:ext cx="357084" cy="571802"/>
              </a:xfrm>
              <a:custGeom>
                <a:avLst/>
                <a:gdLst>
                  <a:gd name="T0" fmla="*/ 14236560 w 1526"/>
                  <a:gd name="T1" fmla="*/ 0 h 2450"/>
                  <a:gd name="T2" fmla="*/ 69321096 w 1526"/>
                  <a:gd name="T3" fmla="*/ 0 h 2450"/>
                  <a:gd name="T4" fmla="*/ 71620848 w 1526"/>
                  <a:gd name="T5" fmla="*/ 217985 h 2450"/>
                  <a:gd name="T6" fmla="*/ 73811088 w 1526"/>
                  <a:gd name="T7" fmla="*/ 708101 h 2450"/>
                  <a:gd name="T8" fmla="*/ 75891816 w 1526"/>
                  <a:gd name="T9" fmla="*/ 1634187 h 2450"/>
                  <a:gd name="T10" fmla="*/ 77753520 w 1526"/>
                  <a:gd name="T11" fmla="*/ 2778024 h 2450"/>
                  <a:gd name="T12" fmla="*/ 79396200 w 1526"/>
                  <a:gd name="T13" fmla="*/ 4248606 h 2450"/>
                  <a:gd name="T14" fmla="*/ 80819856 w 1526"/>
                  <a:gd name="T15" fmla="*/ 5937172 h 2450"/>
                  <a:gd name="T16" fmla="*/ 81969732 w 1526"/>
                  <a:gd name="T17" fmla="*/ 7843723 h 2450"/>
                  <a:gd name="T18" fmla="*/ 82845828 w 1526"/>
                  <a:gd name="T19" fmla="*/ 9913646 h 2450"/>
                  <a:gd name="T20" fmla="*/ 83338632 w 1526"/>
                  <a:gd name="T21" fmla="*/ 12146942 h 2450"/>
                  <a:gd name="T22" fmla="*/ 83557656 w 1526"/>
                  <a:gd name="T23" fmla="*/ 14488996 h 2450"/>
                  <a:gd name="T24" fmla="*/ 83557656 w 1526"/>
                  <a:gd name="T25" fmla="*/ 119017436 h 2450"/>
                  <a:gd name="T26" fmla="*/ 83338632 w 1526"/>
                  <a:gd name="T27" fmla="*/ 121305110 h 2450"/>
                  <a:gd name="T28" fmla="*/ 82845828 w 1526"/>
                  <a:gd name="T29" fmla="*/ 123538406 h 2450"/>
                  <a:gd name="T30" fmla="*/ 81969732 w 1526"/>
                  <a:gd name="T31" fmla="*/ 125608329 h 2450"/>
                  <a:gd name="T32" fmla="*/ 80819856 w 1526"/>
                  <a:gd name="T33" fmla="*/ 127514880 h 2450"/>
                  <a:gd name="T34" fmla="*/ 79396200 w 1526"/>
                  <a:gd name="T35" fmla="*/ 129203446 h 2450"/>
                  <a:gd name="T36" fmla="*/ 77753520 w 1526"/>
                  <a:gd name="T37" fmla="*/ 130674028 h 2450"/>
                  <a:gd name="T38" fmla="*/ 75891816 w 1526"/>
                  <a:gd name="T39" fmla="*/ 131817865 h 2450"/>
                  <a:gd name="T40" fmla="*/ 73811088 w 1526"/>
                  <a:gd name="T41" fmla="*/ 132743951 h 2450"/>
                  <a:gd name="T42" fmla="*/ 71620848 w 1526"/>
                  <a:gd name="T43" fmla="*/ 133234067 h 2450"/>
                  <a:gd name="T44" fmla="*/ 69321096 w 1526"/>
                  <a:gd name="T45" fmla="*/ 133452052 h 2450"/>
                  <a:gd name="T46" fmla="*/ 14236560 w 1526"/>
                  <a:gd name="T47" fmla="*/ 133452052 h 2450"/>
                  <a:gd name="T48" fmla="*/ 11936808 w 1526"/>
                  <a:gd name="T49" fmla="*/ 133234067 h 2450"/>
                  <a:gd name="T50" fmla="*/ 9746568 w 1526"/>
                  <a:gd name="T51" fmla="*/ 132743951 h 2450"/>
                  <a:gd name="T52" fmla="*/ 7665840 w 1526"/>
                  <a:gd name="T53" fmla="*/ 131817865 h 2450"/>
                  <a:gd name="T54" fmla="*/ 5804136 w 1526"/>
                  <a:gd name="T55" fmla="*/ 130674028 h 2450"/>
                  <a:gd name="T56" fmla="*/ 4161456 w 1526"/>
                  <a:gd name="T57" fmla="*/ 129203446 h 2450"/>
                  <a:gd name="T58" fmla="*/ 2737800 w 1526"/>
                  <a:gd name="T59" fmla="*/ 127514880 h 2450"/>
                  <a:gd name="T60" fmla="*/ 1587924 w 1526"/>
                  <a:gd name="T61" fmla="*/ 125608329 h 2450"/>
                  <a:gd name="T62" fmla="*/ 711828 w 1526"/>
                  <a:gd name="T63" fmla="*/ 123538406 h 2450"/>
                  <a:gd name="T64" fmla="*/ 219024 w 1526"/>
                  <a:gd name="T65" fmla="*/ 121305110 h 2450"/>
                  <a:gd name="T66" fmla="*/ 0 w 1526"/>
                  <a:gd name="T67" fmla="*/ 119017436 h 2450"/>
                  <a:gd name="T68" fmla="*/ 0 w 1526"/>
                  <a:gd name="T69" fmla="*/ 14488996 h 2450"/>
                  <a:gd name="T70" fmla="*/ 219024 w 1526"/>
                  <a:gd name="T71" fmla="*/ 12146942 h 2450"/>
                  <a:gd name="T72" fmla="*/ 711828 w 1526"/>
                  <a:gd name="T73" fmla="*/ 9913646 h 2450"/>
                  <a:gd name="T74" fmla="*/ 1587924 w 1526"/>
                  <a:gd name="T75" fmla="*/ 7843723 h 2450"/>
                  <a:gd name="T76" fmla="*/ 2737800 w 1526"/>
                  <a:gd name="T77" fmla="*/ 5937172 h 2450"/>
                  <a:gd name="T78" fmla="*/ 4161456 w 1526"/>
                  <a:gd name="T79" fmla="*/ 4248606 h 2450"/>
                  <a:gd name="T80" fmla="*/ 5804136 w 1526"/>
                  <a:gd name="T81" fmla="*/ 2778024 h 2450"/>
                  <a:gd name="T82" fmla="*/ 7665840 w 1526"/>
                  <a:gd name="T83" fmla="*/ 1634187 h 2450"/>
                  <a:gd name="T84" fmla="*/ 9746568 w 1526"/>
                  <a:gd name="T85" fmla="*/ 708101 h 2450"/>
                  <a:gd name="T86" fmla="*/ 11936808 w 1526"/>
                  <a:gd name="T87" fmla="*/ 217985 h 2450"/>
                  <a:gd name="T88" fmla="*/ 14236560 w 1526"/>
                  <a:gd name="T89" fmla="*/ 0 h 24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26" h="2450">
                    <a:moveTo>
                      <a:pt x="260" y="0"/>
                    </a:moveTo>
                    <a:lnTo>
                      <a:pt x="1266" y="0"/>
                    </a:lnTo>
                    <a:lnTo>
                      <a:pt x="1308" y="4"/>
                    </a:lnTo>
                    <a:lnTo>
                      <a:pt x="1348" y="13"/>
                    </a:lnTo>
                    <a:lnTo>
                      <a:pt x="1386" y="30"/>
                    </a:lnTo>
                    <a:lnTo>
                      <a:pt x="1420" y="51"/>
                    </a:lnTo>
                    <a:lnTo>
                      <a:pt x="1450" y="78"/>
                    </a:lnTo>
                    <a:lnTo>
                      <a:pt x="1476" y="109"/>
                    </a:lnTo>
                    <a:lnTo>
                      <a:pt x="1497" y="144"/>
                    </a:lnTo>
                    <a:lnTo>
                      <a:pt x="1513" y="182"/>
                    </a:lnTo>
                    <a:lnTo>
                      <a:pt x="1522" y="223"/>
                    </a:lnTo>
                    <a:lnTo>
                      <a:pt x="1526" y="266"/>
                    </a:lnTo>
                    <a:lnTo>
                      <a:pt x="1526" y="2185"/>
                    </a:lnTo>
                    <a:lnTo>
                      <a:pt x="1522" y="2227"/>
                    </a:lnTo>
                    <a:lnTo>
                      <a:pt x="1513" y="2268"/>
                    </a:lnTo>
                    <a:lnTo>
                      <a:pt x="1497" y="2306"/>
                    </a:lnTo>
                    <a:lnTo>
                      <a:pt x="1476" y="2341"/>
                    </a:lnTo>
                    <a:lnTo>
                      <a:pt x="1450" y="2372"/>
                    </a:lnTo>
                    <a:lnTo>
                      <a:pt x="1420" y="2399"/>
                    </a:lnTo>
                    <a:lnTo>
                      <a:pt x="1386" y="2420"/>
                    </a:lnTo>
                    <a:lnTo>
                      <a:pt x="1348" y="2437"/>
                    </a:lnTo>
                    <a:lnTo>
                      <a:pt x="1308" y="2446"/>
                    </a:lnTo>
                    <a:lnTo>
                      <a:pt x="1266" y="2450"/>
                    </a:lnTo>
                    <a:lnTo>
                      <a:pt x="260" y="2450"/>
                    </a:lnTo>
                    <a:lnTo>
                      <a:pt x="218" y="2446"/>
                    </a:lnTo>
                    <a:lnTo>
                      <a:pt x="178" y="2437"/>
                    </a:lnTo>
                    <a:lnTo>
                      <a:pt x="140" y="2420"/>
                    </a:lnTo>
                    <a:lnTo>
                      <a:pt x="106" y="2399"/>
                    </a:lnTo>
                    <a:lnTo>
                      <a:pt x="76" y="2372"/>
                    </a:lnTo>
                    <a:lnTo>
                      <a:pt x="50" y="2341"/>
                    </a:lnTo>
                    <a:lnTo>
                      <a:pt x="29" y="2306"/>
                    </a:lnTo>
                    <a:lnTo>
                      <a:pt x="13" y="2268"/>
                    </a:lnTo>
                    <a:lnTo>
                      <a:pt x="4" y="2227"/>
                    </a:lnTo>
                    <a:lnTo>
                      <a:pt x="0" y="2185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3" y="182"/>
                    </a:lnTo>
                    <a:lnTo>
                      <a:pt x="29" y="144"/>
                    </a:lnTo>
                    <a:lnTo>
                      <a:pt x="50" y="109"/>
                    </a:lnTo>
                    <a:lnTo>
                      <a:pt x="76" y="78"/>
                    </a:lnTo>
                    <a:lnTo>
                      <a:pt x="106" y="51"/>
                    </a:lnTo>
                    <a:lnTo>
                      <a:pt x="140" y="30"/>
                    </a:lnTo>
                    <a:lnTo>
                      <a:pt x="178" y="13"/>
                    </a:lnTo>
                    <a:lnTo>
                      <a:pt x="218" y="4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51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" name="Freeform 215">
                <a:extLst>
                  <a:ext uri="{FF2B5EF4-FFF2-40B4-BE49-F238E27FC236}">
                    <a16:creationId xmlns:a16="http://schemas.microsoft.com/office/drawing/2014/main" id="{81D799D1-56BB-4185-A163-3C1C4F13E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5554" y="5095858"/>
                <a:ext cx="301071" cy="515789"/>
              </a:xfrm>
              <a:custGeom>
                <a:avLst/>
                <a:gdLst>
                  <a:gd name="T0" fmla="*/ 34036709 w 1286"/>
                  <a:gd name="T1" fmla="*/ 103602405 h 2210"/>
                  <a:gd name="T2" fmla="*/ 31460749 w 1286"/>
                  <a:gd name="T3" fmla="*/ 104855236 h 2210"/>
                  <a:gd name="T4" fmla="*/ 29761547 w 1286"/>
                  <a:gd name="T5" fmla="*/ 106925160 h 2210"/>
                  <a:gd name="T6" fmla="*/ 29103920 w 1286"/>
                  <a:gd name="T7" fmla="*/ 109757565 h 2210"/>
                  <a:gd name="T8" fmla="*/ 29761547 w 1286"/>
                  <a:gd name="T9" fmla="*/ 112589970 h 2210"/>
                  <a:gd name="T10" fmla="*/ 31460749 w 1286"/>
                  <a:gd name="T11" fmla="*/ 114768887 h 2210"/>
                  <a:gd name="T12" fmla="*/ 34036709 w 1286"/>
                  <a:gd name="T13" fmla="*/ 115967338 h 2210"/>
                  <a:gd name="T14" fmla="*/ 36941599 w 1286"/>
                  <a:gd name="T15" fmla="*/ 115967338 h 2210"/>
                  <a:gd name="T16" fmla="*/ 39462776 w 1286"/>
                  <a:gd name="T17" fmla="*/ 114768887 h 2210"/>
                  <a:gd name="T18" fmla="*/ 41271543 w 1286"/>
                  <a:gd name="T19" fmla="*/ 112589970 h 2210"/>
                  <a:gd name="T20" fmla="*/ 41929170 w 1286"/>
                  <a:gd name="T21" fmla="*/ 109757565 h 2210"/>
                  <a:gd name="T22" fmla="*/ 41271543 w 1286"/>
                  <a:gd name="T23" fmla="*/ 106925160 h 2210"/>
                  <a:gd name="T24" fmla="*/ 39462776 w 1286"/>
                  <a:gd name="T25" fmla="*/ 104855236 h 2210"/>
                  <a:gd name="T26" fmla="*/ 36941599 w 1286"/>
                  <a:gd name="T27" fmla="*/ 103602405 h 2210"/>
                  <a:gd name="T28" fmla="*/ 6522425 w 1286"/>
                  <a:gd name="T29" fmla="*/ 12964041 h 2210"/>
                  <a:gd name="T30" fmla="*/ 64346318 w 1286"/>
                  <a:gd name="T31" fmla="*/ 98700076 h 2210"/>
                  <a:gd name="T32" fmla="*/ 6522425 w 1286"/>
                  <a:gd name="T33" fmla="*/ 12964041 h 2210"/>
                  <a:gd name="T34" fmla="*/ 62811698 w 1286"/>
                  <a:gd name="T35" fmla="*/ 0 h 2210"/>
                  <a:gd name="T36" fmla="*/ 65771371 w 1286"/>
                  <a:gd name="T37" fmla="*/ 599109 h 2210"/>
                  <a:gd name="T38" fmla="*/ 68237766 w 1286"/>
                  <a:gd name="T39" fmla="*/ 2287676 h 2210"/>
                  <a:gd name="T40" fmla="*/ 69882184 w 1286"/>
                  <a:gd name="T41" fmla="*/ 4847950 h 2210"/>
                  <a:gd name="T42" fmla="*/ 70485029 w 1286"/>
                  <a:gd name="T43" fmla="*/ 7952720 h 2210"/>
                  <a:gd name="T44" fmla="*/ 70375463 w 1286"/>
                  <a:gd name="T45" fmla="*/ 114060786 h 2210"/>
                  <a:gd name="T46" fmla="*/ 69169541 w 1286"/>
                  <a:gd name="T47" fmla="*/ 116893191 h 2210"/>
                  <a:gd name="T48" fmla="*/ 67141642 w 1286"/>
                  <a:gd name="T49" fmla="*/ 119017495 h 2210"/>
                  <a:gd name="T50" fmla="*/ 64401100 w 1286"/>
                  <a:gd name="T51" fmla="*/ 120270325 h 2210"/>
                  <a:gd name="T52" fmla="*/ 7673331 w 1286"/>
                  <a:gd name="T53" fmla="*/ 120379318 h 2210"/>
                  <a:gd name="T54" fmla="*/ 4713657 w 1286"/>
                  <a:gd name="T55" fmla="*/ 119780209 h 2210"/>
                  <a:gd name="T56" fmla="*/ 2247263 w 1286"/>
                  <a:gd name="T57" fmla="*/ 118091642 h 2210"/>
                  <a:gd name="T58" fmla="*/ 602844 w 1286"/>
                  <a:gd name="T59" fmla="*/ 115531368 h 2210"/>
                  <a:gd name="T60" fmla="*/ 0 w 1286"/>
                  <a:gd name="T61" fmla="*/ 112481211 h 2210"/>
                  <a:gd name="T62" fmla="*/ 109565 w 1286"/>
                  <a:gd name="T63" fmla="*/ 6318532 h 2210"/>
                  <a:gd name="T64" fmla="*/ 1315488 w 1286"/>
                  <a:gd name="T65" fmla="*/ 3486127 h 2210"/>
                  <a:gd name="T66" fmla="*/ 3343386 w 1286"/>
                  <a:gd name="T67" fmla="*/ 1361823 h 2210"/>
                  <a:gd name="T68" fmla="*/ 6083929 w 1286"/>
                  <a:gd name="T69" fmla="*/ 108993 h 22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86" h="2210">
                    <a:moveTo>
                      <a:pt x="648" y="1898"/>
                    </a:moveTo>
                    <a:lnTo>
                      <a:pt x="621" y="1902"/>
                    </a:lnTo>
                    <a:lnTo>
                      <a:pt x="596" y="1910"/>
                    </a:lnTo>
                    <a:lnTo>
                      <a:pt x="574" y="1925"/>
                    </a:lnTo>
                    <a:lnTo>
                      <a:pt x="556" y="1943"/>
                    </a:lnTo>
                    <a:lnTo>
                      <a:pt x="543" y="1963"/>
                    </a:lnTo>
                    <a:lnTo>
                      <a:pt x="534" y="1989"/>
                    </a:lnTo>
                    <a:lnTo>
                      <a:pt x="531" y="2015"/>
                    </a:lnTo>
                    <a:lnTo>
                      <a:pt x="534" y="2042"/>
                    </a:lnTo>
                    <a:lnTo>
                      <a:pt x="543" y="2067"/>
                    </a:lnTo>
                    <a:lnTo>
                      <a:pt x="556" y="2089"/>
                    </a:lnTo>
                    <a:lnTo>
                      <a:pt x="574" y="2107"/>
                    </a:lnTo>
                    <a:lnTo>
                      <a:pt x="596" y="2121"/>
                    </a:lnTo>
                    <a:lnTo>
                      <a:pt x="621" y="2129"/>
                    </a:lnTo>
                    <a:lnTo>
                      <a:pt x="648" y="2133"/>
                    </a:lnTo>
                    <a:lnTo>
                      <a:pt x="674" y="2129"/>
                    </a:lnTo>
                    <a:lnTo>
                      <a:pt x="699" y="2121"/>
                    </a:lnTo>
                    <a:lnTo>
                      <a:pt x="720" y="2107"/>
                    </a:lnTo>
                    <a:lnTo>
                      <a:pt x="739" y="2089"/>
                    </a:lnTo>
                    <a:lnTo>
                      <a:pt x="753" y="2067"/>
                    </a:lnTo>
                    <a:lnTo>
                      <a:pt x="761" y="2042"/>
                    </a:lnTo>
                    <a:lnTo>
                      <a:pt x="765" y="2015"/>
                    </a:lnTo>
                    <a:lnTo>
                      <a:pt x="761" y="1989"/>
                    </a:lnTo>
                    <a:lnTo>
                      <a:pt x="753" y="1963"/>
                    </a:lnTo>
                    <a:lnTo>
                      <a:pt x="739" y="1943"/>
                    </a:lnTo>
                    <a:lnTo>
                      <a:pt x="720" y="1925"/>
                    </a:lnTo>
                    <a:lnTo>
                      <a:pt x="699" y="1910"/>
                    </a:lnTo>
                    <a:lnTo>
                      <a:pt x="674" y="1902"/>
                    </a:lnTo>
                    <a:lnTo>
                      <a:pt x="648" y="1898"/>
                    </a:lnTo>
                    <a:close/>
                    <a:moveTo>
                      <a:pt x="119" y="238"/>
                    </a:moveTo>
                    <a:lnTo>
                      <a:pt x="119" y="1812"/>
                    </a:lnTo>
                    <a:lnTo>
                      <a:pt x="1174" y="1812"/>
                    </a:lnTo>
                    <a:lnTo>
                      <a:pt x="1174" y="238"/>
                    </a:lnTo>
                    <a:lnTo>
                      <a:pt x="119" y="238"/>
                    </a:lnTo>
                    <a:close/>
                    <a:moveTo>
                      <a:pt x="140" y="0"/>
                    </a:moveTo>
                    <a:lnTo>
                      <a:pt x="1146" y="0"/>
                    </a:lnTo>
                    <a:lnTo>
                      <a:pt x="1175" y="2"/>
                    </a:lnTo>
                    <a:lnTo>
                      <a:pt x="1200" y="11"/>
                    </a:lnTo>
                    <a:lnTo>
                      <a:pt x="1225" y="25"/>
                    </a:lnTo>
                    <a:lnTo>
                      <a:pt x="1245" y="42"/>
                    </a:lnTo>
                    <a:lnTo>
                      <a:pt x="1262" y="64"/>
                    </a:lnTo>
                    <a:lnTo>
                      <a:pt x="1275" y="89"/>
                    </a:lnTo>
                    <a:lnTo>
                      <a:pt x="1284" y="116"/>
                    </a:lnTo>
                    <a:lnTo>
                      <a:pt x="1286" y="146"/>
                    </a:lnTo>
                    <a:lnTo>
                      <a:pt x="1286" y="2065"/>
                    </a:lnTo>
                    <a:lnTo>
                      <a:pt x="1284" y="2094"/>
                    </a:lnTo>
                    <a:lnTo>
                      <a:pt x="1275" y="2121"/>
                    </a:lnTo>
                    <a:lnTo>
                      <a:pt x="1262" y="2146"/>
                    </a:lnTo>
                    <a:lnTo>
                      <a:pt x="1245" y="2168"/>
                    </a:lnTo>
                    <a:lnTo>
                      <a:pt x="1225" y="2185"/>
                    </a:lnTo>
                    <a:lnTo>
                      <a:pt x="1200" y="2199"/>
                    </a:lnTo>
                    <a:lnTo>
                      <a:pt x="1175" y="2208"/>
                    </a:lnTo>
                    <a:lnTo>
                      <a:pt x="1146" y="2210"/>
                    </a:lnTo>
                    <a:lnTo>
                      <a:pt x="140" y="2210"/>
                    </a:lnTo>
                    <a:lnTo>
                      <a:pt x="111" y="2208"/>
                    </a:lnTo>
                    <a:lnTo>
                      <a:pt x="86" y="2199"/>
                    </a:lnTo>
                    <a:lnTo>
                      <a:pt x="61" y="2185"/>
                    </a:lnTo>
                    <a:lnTo>
                      <a:pt x="41" y="2168"/>
                    </a:lnTo>
                    <a:lnTo>
                      <a:pt x="24" y="2146"/>
                    </a:lnTo>
                    <a:lnTo>
                      <a:pt x="11" y="2121"/>
                    </a:lnTo>
                    <a:lnTo>
                      <a:pt x="2" y="2094"/>
                    </a:lnTo>
                    <a:lnTo>
                      <a:pt x="0" y="2065"/>
                    </a:lnTo>
                    <a:lnTo>
                      <a:pt x="0" y="146"/>
                    </a:lnTo>
                    <a:lnTo>
                      <a:pt x="2" y="116"/>
                    </a:lnTo>
                    <a:lnTo>
                      <a:pt x="11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1" y="25"/>
                    </a:lnTo>
                    <a:lnTo>
                      <a:pt x="86" y="11"/>
                    </a:lnTo>
                    <a:lnTo>
                      <a:pt x="111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" name="Rectangle 61">
              <a:extLst>
                <a:ext uri="{FF2B5EF4-FFF2-40B4-BE49-F238E27FC236}">
                  <a16:creationId xmlns:a16="http://schemas.microsoft.com/office/drawing/2014/main" id="{94BA86C3-F1C4-4227-939A-F08557D7C62A}"/>
                </a:ext>
              </a:extLst>
            </p:cNvPr>
            <p:cNvSpPr>
              <a:spLocks/>
            </p:cNvSpPr>
            <p:nvPr/>
          </p:nvSpPr>
          <p:spPr bwMode="auto">
            <a:xfrm rot="19960064" flipV="1">
              <a:off x="3270421" y="2878465"/>
              <a:ext cx="1097280" cy="54864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0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820CA90A-0FAF-4F0F-97DD-FFB84E1B9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212" y="2518323"/>
              <a:ext cx="2280481" cy="1450065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FFFFFF"/>
                </a:gs>
                <a:gs pos="100000">
                  <a:srgbClr val="389EE7"/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D6C4C22A-E089-431B-BC19-2B7947483D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0889" y="2492975"/>
              <a:ext cx="365219" cy="282750"/>
              <a:chOff x="5614" y="1635"/>
              <a:chExt cx="1488" cy="1152"/>
            </a:xfrm>
          </p:grpSpPr>
          <p:sp>
            <p:nvSpPr>
              <p:cNvPr id="54" name="Freeform 16">
                <a:extLst>
                  <a:ext uri="{FF2B5EF4-FFF2-40B4-BE49-F238E27FC236}">
                    <a16:creationId xmlns:a16="http://schemas.microsoft.com/office/drawing/2014/main" id="{DEEF9AA0-4A93-4229-AF2D-06E495545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" y="1635"/>
                <a:ext cx="1488" cy="1152"/>
              </a:xfrm>
              <a:custGeom>
                <a:avLst/>
                <a:gdLst>
                  <a:gd name="T0" fmla="*/ 2322 w 5685"/>
                  <a:gd name="T1" fmla="*/ 4401 h 4401"/>
                  <a:gd name="T2" fmla="*/ 1856 w 5685"/>
                  <a:gd name="T3" fmla="*/ 3933 h 4401"/>
                  <a:gd name="T4" fmla="*/ 1875 w 5685"/>
                  <a:gd name="T5" fmla="*/ 3800 h 4401"/>
                  <a:gd name="T6" fmla="*/ 1923 w 5685"/>
                  <a:gd name="T7" fmla="*/ 3640 h 4401"/>
                  <a:gd name="T8" fmla="*/ 1312 w 5685"/>
                  <a:gd name="T9" fmla="*/ 3597 h 4401"/>
                  <a:gd name="T10" fmla="*/ 104 w 5685"/>
                  <a:gd name="T11" fmla="*/ 2389 h 4401"/>
                  <a:gd name="T12" fmla="*/ 104 w 5685"/>
                  <a:gd name="T13" fmla="*/ 2012 h 4401"/>
                  <a:gd name="T14" fmla="*/ 104 w 5685"/>
                  <a:gd name="T15" fmla="*/ 2012 h 4401"/>
                  <a:gd name="T16" fmla="*/ 1312 w 5685"/>
                  <a:gd name="T17" fmla="*/ 804 h 4401"/>
                  <a:gd name="T18" fmla="*/ 1972 w 5685"/>
                  <a:gd name="T19" fmla="*/ 804 h 4401"/>
                  <a:gd name="T20" fmla="*/ 1972 w 5685"/>
                  <a:gd name="T21" fmla="*/ 1464 h 4401"/>
                  <a:gd name="T22" fmla="*/ 1236 w 5685"/>
                  <a:gd name="T23" fmla="*/ 2201 h 4401"/>
                  <a:gd name="T24" fmla="*/ 1972 w 5685"/>
                  <a:gd name="T25" fmla="*/ 2937 h 4401"/>
                  <a:gd name="T26" fmla="*/ 2082 w 5685"/>
                  <a:gd name="T27" fmla="*/ 3110 h 4401"/>
                  <a:gd name="T28" fmla="*/ 2915 w 5685"/>
                  <a:gd name="T29" fmla="*/ 333 h 4401"/>
                  <a:gd name="T30" fmla="*/ 3362 w 5685"/>
                  <a:gd name="T31" fmla="*/ 1 h 4401"/>
                  <a:gd name="T32" fmla="*/ 3829 w 5685"/>
                  <a:gd name="T33" fmla="*/ 467 h 4401"/>
                  <a:gd name="T34" fmla="*/ 3810 w 5685"/>
                  <a:gd name="T35" fmla="*/ 601 h 4401"/>
                  <a:gd name="T36" fmla="*/ 3762 w 5685"/>
                  <a:gd name="T37" fmla="*/ 761 h 4401"/>
                  <a:gd name="T38" fmla="*/ 4372 w 5685"/>
                  <a:gd name="T39" fmla="*/ 804 h 4401"/>
                  <a:gd name="T40" fmla="*/ 5580 w 5685"/>
                  <a:gd name="T41" fmla="*/ 2012 h 4401"/>
                  <a:gd name="T42" fmla="*/ 5580 w 5685"/>
                  <a:gd name="T43" fmla="*/ 2389 h 4401"/>
                  <a:gd name="T44" fmla="*/ 5580 w 5685"/>
                  <a:gd name="T45" fmla="*/ 2389 h 4401"/>
                  <a:gd name="T46" fmla="*/ 4372 w 5685"/>
                  <a:gd name="T47" fmla="*/ 3597 h 4401"/>
                  <a:gd name="T48" fmla="*/ 3712 w 5685"/>
                  <a:gd name="T49" fmla="*/ 3597 h 4401"/>
                  <a:gd name="T50" fmla="*/ 3712 w 5685"/>
                  <a:gd name="T51" fmla="*/ 2937 h 4401"/>
                  <a:gd name="T52" fmla="*/ 4449 w 5685"/>
                  <a:gd name="T53" fmla="*/ 2201 h 4401"/>
                  <a:gd name="T54" fmla="*/ 3712 w 5685"/>
                  <a:gd name="T55" fmla="*/ 1464 h 4401"/>
                  <a:gd name="T56" fmla="*/ 3603 w 5685"/>
                  <a:gd name="T57" fmla="*/ 1291 h 4401"/>
                  <a:gd name="T58" fmla="*/ 2769 w 5685"/>
                  <a:gd name="T59" fmla="*/ 4068 h 4401"/>
                  <a:gd name="T60" fmla="*/ 2322 w 5685"/>
                  <a:gd name="T61" fmla="*/ 4401 h 4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85" h="4401">
                    <a:moveTo>
                      <a:pt x="2322" y="4401"/>
                    </a:moveTo>
                    <a:cubicBezTo>
                      <a:pt x="2064" y="4401"/>
                      <a:pt x="1855" y="4191"/>
                      <a:pt x="1856" y="3933"/>
                    </a:cubicBezTo>
                    <a:cubicBezTo>
                      <a:pt x="1856" y="3888"/>
                      <a:pt x="1862" y="3843"/>
                      <a:pt x="1875" y="3800"/>
                    </a:cubicBezTo>
                    <a:cubicBezTo>
                      <a:pt x="1923" y="3640"/>
                      <a:pt x="1923" y="3640"/>
                      <a:pt x="1923" y="3640"/>
                    </a:cubicBezTo>
                    <a:cubicBezTo>
                      <a:pt x="1737" y="3780"/>
                      <a:pt x="1477" y="3762"/>
                      <a:pt x="1312" y="3597"/>
                    </a:cubicBezTo>
                    <a:cubicBezTo>
                      <a:pt x="104" y="2389"/>
                      <a:pt x="104" y="2389"/>
                      <a:pt x="104" y="2389"/>
                    </a:cubicBezTo>
                    <a:cubicBezTo>
                      <a:pt x="0" y="2285"/>
                      <a:pt x="0" y="2116"/>
                      <a:pt x="104" y="2012"/>
                    </a:cubicBezTo>
                    <a:cubicBezTo>
                      <a:pt x="104" y="2012"/>
                      <a:pt x="104" y="2012"/>
                      <a:pt x="104" y="2012"/>
                    </a:cubicBezTo>
                    <a:cubicBezTo>
                      <a:pt x="1312" y="804"/>
                      <a:pt x="1312" y="804"/>
                      <a:pt x="1312" y="804"/>
                    </a:cubicBezTo>
                    <a:cubicBezTo>
                      <a:pt x="1495" y="622"/>
                      <a:pt x="1790" y="622"/>
                      <a:pt x="1972" y="804"/>
                    </a:cubicBezTo>
                    <a:cubicBezTo>
                      <a:pt x="2155" y="986"/>
                      <a:pt x="2155" y="1282"/>
                      <a:pt x="1972" y="1464"/>
                    </a:cubicBezTo>
                    <a:cubicBezTo>
                      <a:pt x="1236" y="2201"/>
                      <a:pt x="1236" y="2201"/>
                      <a:pt x="1236" y="2201"/>
                    </a:cubicBezTo>
                    <a:cubicBezTo>
                      <a:pt x="1972" y="2937"/>
                      <a:pt x="1972" y="2937"/>
                      <a:pt x="1972" y="2937"/>
                    </a:cubicBezTo>
                    <a:cubicBezTo>
                      <a:pt x="2021" y="2986"/>
                      <a:pt x="2059" y="3045"/>
                      <a:pt x="2082" y="3110"/>
                    </a:cubicBezTo>
                    <a:cubicBezTo>
                      <a:pt x="2915" y="333"/>
                      <a:pt x="2915" y="333"/>
                      <a:pt x="2915" y="333"/>
                    </a:cubicBezTo>
                    <a:cubicBezTo>
                      <a:pt x="2974" y="135"/>
                      <a:pt x="3156" y="0"/>
                      <a:pt x="3362" y="1"/>
                    </a:cubicBezTo>
                    <a:cubicBezTo>
                      <a:pt x="3620" y="1"/>
                      <a:pt x="3829" y="210"/>
                      <a:pt x="3829" y="467"/>
                    </a:cubicBezTo>
                    <a:cubicBezTo>
                      <a:pt x="3829" y="513"/>
                      <a:pt x="3823" y="558"/>
                      <a:pt x="3810" y="601"/>
                    </a:cubicBezTo>
                    <a:cubicBezTo>
                      <a:pt x="3762" y="761"/>
                      <a:pt x="3762" y="761"/>
                      <a:pt x="3762" y="761"/>
                    </a:cubicBezTo>
                    <a:cubicBezTo>
                      <a:pt x="3947" y="621"/>
                      <a:pt x="4208" y="640"/>
                      <a:pt x="4372" y="804"/>
                    </a:cubicBezTo>
                    <a:cubicBezTo>
                      <a:pt x="5580" y="2012"/>
                      <a:pt x="5580" y="2012"/>
                      <a:pt x="5580" y="2012"/>
                    </a:cubicBezTo>
                    <a:cubicBezTo>
                      <a:pt x="5684" y="2116"/>
                      <a:pt x="5685" y="2285"/>
                      <a:pt x="5580" y="2389"/>
                    </a:cubicBezTo>
                    <a:cubicBezTo>
                      <a:pt x="5580" y="2389"/>
                      <a:pt x="5580" y="2389"/>
                      <a:pt x="5580" y="2389"/>
                    </a:cubicBezTo>
                    <a:cubicBezTo>
                      <a:pt x="4372" y="3597"/>
                      <a:pt x="4372" y="3597"/>
                      <a:pt x="4372" y="3597"/>
                    </a:cubicBezTo>
                    <a:cubicBezTo>
                      <a:pt x="4190" y="3779"/>
                      <a:pt x="3895" y="3779"/>
                      <a:pt x="3712" y="3597"/>
                    </a:cubicBezTo>
                    <a:cubicBezTo>
                      <a:pt x="3530" y="3415"/>
                      <a:pt x="3530" y="3120"/>
                      <a:pt x="3712" y="2937"/>
                    </a:cubicBezTo>
                    <a:cubicBezTo>
                      <a:pt x="4449" y="2201"/>
                      <a:pt x="4449" y="2201"/>
                      <a:pt x="4449" y="2201"/>
                    </a:cubicBezTo>
                    <a:cubicBezTo>
                      <a:pt x="3712" y="1464"/>
                      <a:pt x="3712" y="1464"/>
                      <a:pt x="3712" y="1464"/>
                    </a:cubicBezTo>
                    <a:cubicBezTo>
                      <a:pt x="3663" y="1415"/>
                      <a:pt x="3626" y="1356"/>
                      <a:pt x="3603" y="1291"/>
                    </a:cubicBezTo>
                    <a:cubicBezTo>
                      <a:pt x="2769" y="4068"/>
                      <a:pt x="2769" y="4068"/>
                      <a:pt x="2769" y="4068"/>
                    </a:cubicBezTo>
                    <a:cubicBezTo>
                      <a:pt x="2709" y="4265"/>
                      <a:pt x="2528" y="4400"/>
                      <a:pt x="2322" y="4401"/>
                    </a:cubicBezTo>
                    <a:close/>
                  </a:path>
                </a:pathLst>
              </a:custGeom>
              <a:solidFill>
                <a:srgbClr val="0051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6736BEF4-B607-4A33-9D28-8071A98465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1" y="1705"/>
                <a:ext cx="1334" cy="1012"/>
              </a:xfrm>
              <a:custGeom>
                <a:avLst/>
                <a:gdLst>
                  <a:gd name="T0" fmla="*/ 2029 w 5099"/>
                  <a:gd name="T1" fmla="*/ 3867 h 3867"/>
                  <a:gd name="T2" fmla="*/ 1829 w 5099"/>
                  <a:gd name="T3" fmla="*/ 3667 h 3867"/>
                  <a:gd name="T4" fmla="*/ 1838 w 5099"/>
                  <a:gd name="T5" fmla="*/ 3609 h 3867"/>
                  <a:gd name="T6" fmla="*/ 2878 w 5099"/>
                  <a:gd name="T7" fmla="*/ 143 h 3867"/>
                  <a:gd name="T8" fmla="*/ 3069 w 5099"/>
                  <a:gd name="T9" fmla="*/ 0 h 3867"/>
                  <a:gd name="T10" fmla="*/ 3127 w 5099"/>
                  <a:gd name="T11" fmla="*/ 9 h 3867"/>
                  <a:gd name="T12" fmla="*/ 3261 w 5099"/>
                  <a:gd name="T13" fmla="*/ 258 h 3867"/>
                  <a:gd name="T14" fmla="*/ 2221 w 5099"/>
                  <a:gd name="T15" fmla="*/ 3724 h 3867"/>
                  <a:gd name="T16" fmla="*/ 2029 w 5099"/>
                  <a:gd name="T17" fmla="*/ 3867 h 3867"/>
                  <a:gd name="T18" fmla="*/ 3891 w 5099"/>
                  <a:gd name="T19" fmla="*/ 3142 h 3867"/>
                  <a:gd name="T20" fmla="*/ 5099 w 5099"/>
                  <a:gd name="T21" fmla="*/ 1934 h 3867"/>
                  <a:gd name="T22" fmla="*/ 3891 w 5099"/>
                  <a:gd name="T23" fmla="*/ 726 h 3867"/>
                  <a:gd name="T24" fmla="*/ 3608 w 5099"/>
                  <a:gd name="T25" fmla="*/ 726 h 3867"/>
                  <a:gd name="T26" fmla="*/ 3608 w 5099"/>
                  <a:gd name="T27" fmla="*/ 1008 h 3867"/>
                  <a:gd name="T28" fmla="*/ 4533 w 5099"/>
                  <a:gd name="T29" fmla="*/ 1934 h 3867"/>
                  <a:gd name="T30" fmla="*/ 3608 w 5099"/>
                  <a:gd name="T31" fmla="*/ 2859 h 3867"/>
                  <a:gd name="T32" fmla="*/ 3607 w 5099"/>
                  <a:gd name="T33" fmla="*/ 3142 h 3867"/>
                  <a:gd name="T34" fmla="*/ 3890 w 5099"/>
                  <a:gd name="T35" fmla="*/ 3142 h 3867"/>
                  <a:gd name="T36" fmla="*/ 3891 w 5099"/>
                  <a:gd name="T37" fmla="*/ 3142 h 3867"/>
                  <a:gd name="T38" fmla="*/ 1491 w 5099"/>
                  <a:gd name="T39" fmla="*/ 3142 h 3867"/>
                  <a:gd name="T40" fmla="*/ 1491 w 5099"/>
                  <a:gd name="T41" fmla="*/ 2859 h 3867"/>
                  <a:gd name="T42" fmla="*/ 1491 w 5099"/>
                  <a:gd name="T43" fmla="*/ 2859 h 3867"/>
                  <a:gd name="T44" fmla="*/ 565 w 5099"/>
                  <a:gd name="T45" fmla="*/ 1934 h 3867"/>
                  <a:gd name="T46" fmla="*/ 1491 w 5099"/>
                  <a:gd name="T47" fmla="*/ 1008 h 3867"/>
                  <a:gd name="T48" fmla="*/ 1490 w 5099"/>
                  <a:gd name="T49" fmla="*/ 726 h 3867"/>
                  <a:gd name="T50" fmla="*/ 1208 w 5099"/>
                  <a:gd name="T51" fmla="*/ 726 h 3867"/>
                  <a:gd name="T52" fmla="*/ 0 w 5099"/>
                  <a:gd name="T53" fmla="*/ 1934 h 3867"/>
                  <a:gd name="T54" fmla="*/ 1208 w 5099"/>
                  <a:gd name="T55" fmla="*/ 3142 h 3867"/>
                  <a:gd name="T56" fmla="*/ 1491 w 5099"/>
                  <a:gd name="T57" fmla="*/ 3142 h 3867"/>
                  <a:gd name="T58" fmla="*/ 1491 w 5099"/>
                  <a:gd name="T59" fmla="*/ 3142 h 3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99" h="3867">
                    <a:moveTo>
                      <a:pt x="2029" y="3867"/>
                    </a:moveTo>
                    <a:cubicBezTo>
                      <a:pt x="1919" y="3867"/>
                      <a:pt x="1829" y="3777"/>
                      <a:pt x="1829" y="3667"/>
                    </a:cubicBezTo>
                    <a:cubicBezTo>
                      <a:pt x="1829" y="3647"/>
                      <a:pt x="1832" y="3628"/>
                      <a:pt x="1838" y="3609"/>
                    </a:cubicBezTo>
                    <a:cubicBezTo>
                      <a:pt x="2878" y="143"/>
                      <a:pt x="2878" y="143"/>
                      <a:pt x="2878" y="143"/>
                    </a:cubicBezTo>
                    <a:cubicBezTo>
                      <a:pt x="2903" y="58"/>
                      <a:pt x="2981" y="0"/>
                      <a:pt x="3069" y="0"/>
                    </a:cubicBezTo>
                    <a:cubicBezTo>
                      <a:pt x="3089" y="0"/>
                      <a:pt x="3108" y="3"/>
                      <a:pt x="3127" y="9"/>
                    </a:cubicBezTo>
                    <a:cubicBezTo>
                      <a:pt x="3233" y="41"/>
                      <a:pt x="3293" y="152"/>
                      <a:pt x="3261" y="258"/>
                    </a:cubicBezTo>
                    <a:cubicBezTo>
                      <a:pt x="2221" y="3724"/>
                      <a:pt x="2221" y="3724"/>
                      <a:pt x="2221" y="3724"/>
                    </a:cubicBezTo>
                    <a:cubicBezTo>
                      <a:pt x="2195" y="3809"/>
                      <a:pt x="2118" y="3867"/>
                      <a:pt x="2029" y="3867"/>
                    </a:cubicBezTo>
                    <a:close/>
                    <a:moveTo>
                      <a:pt x="3891" y="3142"/>
                    </a:moveTo>
                    <a:cubicBezTo>
                      <a:pt x="5099" y="1934"/>
                      <a:pt x="5099" y="1934"/>
                      <a:pt x="5099" y="1934"/>
                    </a:cubicBezTo>
                    <a:cubicBezTo>
                      <a:pt x="3891" y="726"/>
                      <a:pt x="3891" y="726"/>
                      <a:pt x="3891" y="726"/>
                    </a:cubicBezTo>
                    <a:cubicBezTo>
                      <a:pt x="3812" y="648"/>
                      <a:pt x="3686" y="648"/>
                      <a:pt x="3608" y="726"/>
                    </a:cubicBezTo>
                    <a:cubicBezTo>
                      <a:pt x="3530" y="804"/>
                      <a:pt x="3530" y="930"/>
                      <a:pt x="3608" y="1008"/>
                    </a:cubicBezTo>
                    <a:cubicBezTo>
                      <a:pt x="4533" y="1934"/>
                      <a:pt x="4533" y="1934"/>
                      <a:pt x="4533" y="1934"/>
                    </a:cubicBezTo>
                    <a:cubicBezTo>
                      <a:pt x="3608" y="2859"/>
                      <a:pt x="3608" y="2859"/>
                      <a:pt x="3608" y="2859"/>
                    </a:cubicBezTo>
                    <a:cubicBezTo>
                      <a:pt x="3530" y="2937"/>
                      <a:pt x="3529" y="3063"/>
                      <a:pt x="3607" y="3142"/>
                    </a:cubicBezTo>
                    <a:cubicBezTo>
                      <a:pt x="3685" y="3220"/>
                      <a:pt x="3812" y="3220"/>
                      <a:pt x="3890" y="3142"/>
                    </a:cubicBezTo>
                    <a:cubicBezTo>
                      <a:pt x="3890" y="3142"/>
                      <a:pt x="3891" y="3142"/>
                      <a:pt x="3891" y="3142"/>
                    </a:cubicBezTo>
                    <a:close/>
                    <a:moveTo>
                      <a:pt x="1491" y="3142"/>
                    </a:moveTo>
                    <a:cubicBezTo>
                      <a:pt x="1569" y="3064"/>
                      <a:pt x="1569" y="2937"/>
                      <a:pt x="1491" y="2859"/>
                    </a:cubicBezTo>
                    <a:cubicBezTo>
                      <a:pt x="1491" y="2859"/>
                      <a:pt x="1491" y="2859"/>
                      <a:pt x="1491" y="2859"/>
                    </a:cubicBezTo>
                    <a:cubicBezTo>
                      <a:pt x="565" y="1934"/>
                      <a:pt x="565" y="1934"/>
                      <a:pt x="565" y="1934"/>
                    </a:cubicBezTo>
                    <a:cubicBezTo>
                      <a:pt x="1491" y="1008"/>
                      <a:pt x="1491" y="1008"/>
                      <a:pt x="1491" y="1008"/>
                    </a:cubicBezTo>
                    <a:cubicBezTo>
                      <a:pt x="1569" y="930"/>
                      <a:pt x="1568" y="804"/>
                      <a:pt x="1490" y="726"/>
                    </a:cubicBezTo>
                    <a:cubicBezTo>
                      <a:pt x="1412" y="648"/>
                      <a:pt x="1286" y="648"/>
                      <a:pt x="1208" y="726"/>
                    </a:cubicBezTo>
                    <a:cubicBezTo>
                      <a:pt x="0" y="1934"/>
                      <a:pt x="0" y="1934"/>
                      <a:pt x="0" y="1934"/>
                    </a:cubicBezTo>
                    <a:cubicBezTo>
                      <a:pt x="1208" y="3142"/>
                      <a:pt x="1208" y="3142"/>
                      <a:pt x="1208" y="3142"/>
                    </a:cubicBezTo>
                    <a:cubicBezTo>
                      <a:pt x="1286" y="3220"/>
                      <a:pt x="1413" y="3220"/>
                      <a:pt x="1491" y="3142"/>
                    </a:cubicBezTo>
                    <a:cubicBezTo>
                      <a:pt x="1491" y="3142"/>
                      <a:pt x="1491" y="3142"/>
                      <a:pt x="1491" y="31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E14B59E-1168-4039-A57E-7116C97D8BD5}"/>
                </a:ext>
              </a:extLst>
            </p:cNvPr>
            <p:cNvGrpSpPr/>
            <p:nvPr/>
          </p:nvGrpSpPr>
          <p:grpSpPr>
            <a:xfrm>
              <a:off x="1614856" y="2335050"/>
              <a:ext cx="1181092" cy="918199"/>
              <a:chOff x="1682518" y="2172664"/>
              <a:chExt cx="1181092" cy="91819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DC0A447-54E7-4908-B1BD-62A8A7C5FC69}"/>
                  </a:ext>
                </a:extLst>
              </p:cNvPr>
              <p:cNvSpPr/>
              <p:nvPr/>
            </p:nvSpPr>
            <p:spPr bwMode="auto">
              <a:xfrm>
                <a:off x="1755344" y="2502684"/>
                <a:ext cx="1108266" cy="5881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alpha val="37000"/>
                    </a:schemeClr>
                  </a:gs>
                  <a:gs pos="47000">
                    <a:srgbClr val="1E5991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 useBgFill="1"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5F9E130-89BD-49D1-B0C8-2B6C554A6516}"/>
                  </a:ext>
                </a:extLst>
              </p:cNvPr>
              <p:cNvSpPr/>
              <p:nvPr/>
            </p:nvSpPr>
            <p:spPr bwMode="auto">
              <a:xfrm>
                <a:off x="1778604" y="2267924"/>
                <a:ext cx="865528" cy="55007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grpSp>
            <p:nvGrpSpPr>
              <p:cNvPr id="50" name="Group 10">
                <a:extLst>
                  <a:ext uri="{FF2B5EF4-FFF2-40B4-BE49-F238E27FC236}">
                    <a16:creationId xmlns:a16="http://schemas.microsoft.com/office/drawing/2014/main" id="{5E608219-A2F4-4444-B949-B7DF680B33E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682518" y="2172664"/>
                <a:ext cx="1043670" cy="865602"/>
                <a:chOff x="697" y="1635"/>
                <a:chExt cx="1389" cy="1152"/>
              </a:xfrm>
            </p:grpSpPr>
            <p:sp>
              <p:nvSpPr>
                <p:cNvPr id="51" name="AutoShape 9">
                  <a:extLst>
                    <a:ext uri="{FF2B5EF4-FFF2-40B4-BE49-F238E27FC236}">
                      <a16:creationId xmlns:a16="http://schemas.microsoft.com/office/drawing/2014/main" id="{30F1011B-DEB6-421A-8815-E992A64B4EA0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04" y="1635"/>
                  <a:ext cx="1382" cy="11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EF5BB449-6085-449F-800B-05B76F6C3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" y="1635"/>
                  <a:ext cx="1382" cy="1152"/>
                </a:xfrm>
                <a:custGeom>
                  <a:avLst/>
                  <a:gdLst>
                    <a:gd name="T0" fmla="*/ 2000 w 5600"/>
                    <a:gd name="T1" fmla="*/ 4667 h 4667"/>
                    <a:gd name="T2" fmla="*/ 1734 w 5600"/>
                    <a:gd name="T3" fmla="*/ 4400 h 4667"/>
                    <a:gd name="T4" fmla="*/ 1805 w 5600"/>
                    <a:gd name="T5" fmla="*/ 4134 h 4667"/>
                    <a:gd name="T6" fmla="*/ 667 w 5600"/>
                    <a:gd name="T7" fmla="*/ 4134 h 4667"/>
                    <a:gd name="T8" fmla="*/ 0 w 5600"/>
                    <a:gd name="T9" fmla="*/ 3467 h 4667"/>
                    <a:gd name="T10" fmla="*/ 0 w 5600"/>
                    <a:gd name="T11" fmla="*/ 667 h 4667"/>
                    <a:gd name="T12" fmla="*/ 667 w 5600"/>
                    <a:gd name="T13" fmla="*/ 0 h 4667"/>
                    <a:gd name="T14" fmla="*/ 4934 w 5600"/>
                    <a:gd name="T15" fmla="*/ 0 h 4667"/>
                    <a:gd name="T16" fmla="*/ 5600 w 5600"/>
                    <a:gd name="T17" fmla="*/ 667 h 4667"/>
                    <a:gd name="T18" fmla="*/ 5600 w 5600"/>
                    <a:gd name="T19" fmla="*/ 3467 h 4667"/>
                    <a:gd name="T20" fmla="*/ 4934 w 5600"/>
                    <a:gd name="T21" fmla="*/ 4134 h 4667"/>
                    <a:gd name="T22" fmla="*/ 3795 w 5600"/>
                    <a:gd name="T23" fmla="*/ 4134 h 4667"/>
                    <a:gd name="T24" fmla="*/ 3867 w 5600"/>
                    <a:gd name="T25" fmla="*/ 4400 h 4667"/>
                    <a:gd name="T26" fmla="*/ 3600 w 5600"/>
                    <a:gd name="T27" fmla="*/ 4667 h 4667"/>
                    <a:gd name="T28" fmla="*/ 2000 w 5600"/>
                    <a:gd name="T29" fmla="*/ 4667 h 4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00" h="4667">
                      <a:moveTo>
                        <a:pt x="2000" y="4667"/>
                      </a:moveTo>
                      <a:cubicBezTo>
                        <a:pt x="1853" y="4667"/>
                        <a:pt x="1734" y="4548"/>
                        <a:pt x="1734" y="4400"/>
                      </a:cubicBezTo>
                      <a:cubicBezTo>
                        <a:pt x="1734" y="4307"/>
                        <a:pt x="1758" y="4215"/>
                        <a:pt x="1805" y="4134"/>
                      </a:cubicBezTo>
                      <a:cubicBezTo>
                        <a:pt x="667" y="4134"/>
                        <a:pt x="667" y="4134"/>
                        <a:pt x="667" y="4134"/>
                      </a:cubicBezTo>
                      <a:cubicBezTo>
                        <a:pt x="299" y="4133"/>
                        <a:pt x="1" y="3835"/>
                        <a:pt x="0" y="3467"/>
                      </a:cubicBezTo>
                      <a:cubicBezTo>
                        <a:pt x="0" y="667"/>
                        <a:pt x="0" y="667"/>
                        <a:pt x="0" y="667"/>
                      </a:cubicBezTo>
                      <a:cubicBezTo>
                        <a:pt x="1" y="299"/>
                        <a:pt x="299" y="1"/>
                        <a:pt x="667" y="0"/>
                      </a:cubicBezTo>
                      <a:cubicBezTo>
                        <a:pt x="4934" y="0"/>
                        <a:pt x="4934" y="0"/>
                        <a:pt x="4934" y="0"/>
                      </a:cubicBezTo>
                      <a:cubicBezTo>
                        <a:pt x="5302" y="1"/>
                        <a:pt x="5600" y="299"/>
                        <a:pt x="5600" y="667"/>
                      </a:cubicBezTo>
                      <a:cubicBezTo>
                        <a:pt x="5600" y="3467"/>
                        <a:pt x="5600" y="3467"/>
                        <a:pt x="5600" y="3467"/>
                      </a:cubicBezTo>
                      <a:cubicBezTo>
                        <a:pt x="5600" y="3835"/>
                        <a:pt x="5302" y="4133"/>
                        <a:pt x="4934" y="4134"/>
                      </a:cubicBezTo>
                      <a:cubicBezTo>
                        <a:pt x="3795" y="4134"/>
                        <a:pt x="3795" y="4134"/>
                        <a:pt x="3795" y="4134"/>
                      </a:cubicBezTo>
                      <a:cubicBezTo>
                        <a:pt x="3842" y="4215"/>
                        <a:pt x="3867" y="4307"/>
                        <a:pt x="3867" y="4400"/>
                      </a:cubicBezTo>
                      <a:cubicBezTo>
                        <a:pt x="3867" y="4548"/>
                        <a:pt x="3748" y="4667"/>
                        <a:pt x="3600" y="4667"/>
                      </a:cubicBezTo>
                      <a:lnTo>
                        <a:pt x="2000" y="4667"/>
                      </a:lnTo>
                      <a:close/>
                    </a:path>
                  </a:pathLst>
                </a:custGeom>
                <a:solidFill>
                  <a:srgbClr val="184A75">
                    <a:alpha val="24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CF35CBB4-56B2-42F2-9CE5-EA0C1C0622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0" y="1701"/>
                  <a:ext cx="1250" cy="1020"/>
                </a:xfrm>
                <a:custGeom>
                  <a:avLst/>
                  <a:gdLst>
                    <a:gd name="T0" fmla="*/ 4667 w 5067"/>
                    <a:gd name="T1" fmla="*/ 0 h 4133"/>
                    <a:gd name="T2" fmla="*/ 400 w 5067"/>
                    <a:gd name="T3" fmla="*/ 0 h 4133"/>
                    <a:gd name="T4" fmla="*/ 0 w 5067"/>
                    <a:gd name="T5" fmla="*/ 400 h 4133"/>
                    <a:gd name="T6" fmla="*/ 0 w 5067"/>
                    <a:gd name="T7" fmla="*/ 3200 h 4133"/>
                    <a:gd name="T8" fmla="*/ 400 w 5067"/>
                    <a:gd name="T9" fmla="*/ 3600 h 4133"/>
                    <a:gd name="T10" fmla="*/ 400 w 5067"/>
                    <a:gd name="T11" fmla="*/ 3600 h 4133"/>
                    <a:gd name="T12" fmla="*/ 2267 w 5067"/>
                    <a:gd name="T13" fmla="*/ 3600 h 4133"/>
                    <a:gd name="T14" fmla="*/ 2267 w 5067"/>
                    <a:gd name="T15" fmla="*/ 3867 h 4133"/>
                    <a:gd name="T16" fmla="*/ 2000 w 5067"/>
                    <a:gd name="T17" fmla="*/ 3867 h 4133"/>
                    <a:gd name="T18" fmla="*/ 1733 w 5067"/>
                    <a:gd name="T19" fmla="*/ 4133 h 4133"/>
                    <a:gd name="T20" fmla="*/ 3333 w 5067"/>
                    <a:gd name="T21" fmla="*/ 4133 h 4133"/>
                    <a:gd name="T22" fmla="*/ 3067 w 5067"/>
                    <a:gd name="T23" fmla="*/ 3867 h 4133"/>
                    <a:gd name="T24" fmla="*/ 2800 w 5067"/>
                    <a:gd name="T25" fmla="*/ 3867 h 4133"/>
                    <a:gd name="T26" fmla="*/ 2800 w 5067"/>
                    <a:gd name="T27" fmla="*/ 3600 h 4133"/>
                    <a:gd name="T28" fmla="*/ 4667 w 5067"/>
                    <a:gd name="T29" fmla="*/ 3600 h 4133"/>
                    <a:gd name="T30" fmla="*/ 5067 w 5067"/>
                    <a:gd name="T31" fmla="*/ 3200 h 4133"/>
                    <a:gd name="T32" fmla="*/ 5067 w 5067"/>
                    <a:gd name="T33" fmla="*/ 3200 h 4133"/>
                    <a:gd name="T34" fmla="*/ 5067 w 5067"/>
                    <a:gd name="T35" fmla="*/ 400 h 4133"/>
                    <a:gd name="T36" fmla="*/ 4667 w 5067"/>
                    <a:gd name="T37" fmla="*/ 0 h 4133"/>
                    <a:gd name="T38" fmla="*/ 4800 w 5067"/>
                    <a:gd name="T39" fmla="*/ 3200 h 4133"/>
                    <a:gd name="T40" fmla="*/ 267 w 5067"/>
                    <a:gd name="T41" fmla="*/ 3200 h 4133"/>
                    <a:gd name="T42" fmla="*/ 267 w 5067"/>
                    <a:gd name="T43" fmla="*/ 400 h 4133"/>
                    <a:gd name="T44" fmla="*/ 4800 w 5067"/>
                    <a:gd name="T45" fmla="*/ 400 h 4133"/>
                    <a:gd name="T46" fmla="*/ 4800 w 5067"/>
                    <a:gd name="T47" fmla="*/ 3200 h 4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067" h="4133">
                      <a:moveTo>
                        <a:pt x="4667" y="0"/>
                      </a:moveTo>
                      <a:cubicBezTo>
                        <a:pt x="400" y="0"/>
                        <a:pt x="400" y="0"/>
                        <a:pt x="400" y="0"/>
                      </a:cubicBezTo>
                      <a:cubicBezTo>
                        <a:pt x="179" y="0"/>
                        <a:pt x="0" y="179"/>
                        <a:pt x="0" y="400"/>
                      </a:cubicBezTo>
                      <a:cubicBezTo>
                        <a:pt x="0" y="3200"/>
                        <a:pt x="0" y="3200"/>
                        <a:pt x="0" y="3200"/>
                      </a:cubicBezTo>
                      <a:cubicBezTo>
                        <a:pt x="0" y="3421"/>
                        <a:pt x="179" y="3600"/>
                        <a:pt x="400" y="3600"/>
                      </a:cubicBezTo>
                      <a:cubicBezTo>
                        <a:pt x="400" y="3600"/>
                        <a:pt x="400" y="3600"/>
                        <a:pt x="400" y="3600"/>
                      </a:cubicBezTo>
                      <a:cubicBezTo>
                        <a:pt x="2267" y="3600"/>
                        <a:pt x="2267" y="3600"/>
                        <a:pt x="2267" y="3600"/>
                      </a:cubicBezTo>
                      <a:cubicBezTo>
                        <a:pt x="2267" y="3867"/>
                        <a:pt x="2267" y="3867"/>
                        <a:pt x="2267" y="3867"/>
                      </a:cubicBezTo>
                      <a:cubicBezTo>
                        <a:pt x="2000" y="3867"/>
                        <a:pt x="2000" y="3867"/>
                        <a:pt x="2000" y="3867"/>
                      </a:cubicBezTo>
                      <a:cubicBezTo>
                        <a:pt x="1853" y="3867"/>
                        <a:pt x="1733" y="3986"/>
                        <a:pt x="1733" y="4133"/>
                      </a:cubicBezTo>
                      <a:cubicBezTo>
                        <a:pt x="3333" y="4133"/>
                        <a:pt x="3333" y="4133"/>
                        <a:pt x="3333" y="4133"/>
                      </a:cubicBezTo>
                      <a:cubicBezTo>
                        <a:pt x="3333" y="3986"/>
                        <a:pt x="3214" y="3867"/>
                        <a:pt x="3067" y="3867"/>
                      </a:cubicBezTo>
                      <a:cubicBezTo>
                        <a:pt x="2800" y="3867"/>
                        <a:pt x="2800" y="3867"/>
                        <a:pt x="2800" y="3867"/>
                      </a:cubicBezTo>
                      <a:cubicBezTo>
                        <a:pt x="2800" y="3600"/>
                        <a:pt x="2800" y="3600"/>
                        <a:pt x="2800" y="3600"/>
                      </a:cubicBezTo>
                      <a:cubicBezTo>
                        <a:pt x="4667" y="3600"/>
                        <a:pt x="4667" y="3600"/>
                        <a:pt x="4667" y="3600"/>
                      </a:cubicBezTo>
                      <a:cubicBezTo>
                        <a:pt x="4888" y="3600"/>
                        <a:pt x="5067" y="3421"/>
                        <a:pt x="5067" y="3200"/>
                      </a:cubicBezTo>
                      <a:cubicBezTo>
                        <a:pt x="5067" y="3200"/>
                        <a:pt x="5067" y="3200"/>
                        <a:pt x="5067" y="3200"/>
                      </a:cubicBezTo>
                      <a:cubicBezTo>
                        <a:pt x="5067" y="400"/>
                        <a:pt x="5067" y="400"/>
                        <a:pt x="5067" y="400"/>
                      </a:cubicBezTo>
                      <a:cubicBezTo>
                        <a:pt x="5067" y="179"/>
                        <a:pt x="4888" y="0"/>
                        <a:pt x="4667" y="0"/>
                      </a:cubicBezTo>
                      <a:close/>
                      <a:moveTo>
                        <a:pt x="4800" y="3200"/>
                      </a:moveTo>
                      <a:cubicBezTo>
                        <a:pt x="267" y="3200"/>
                        <a:pt x="267" y="3200"/>
                        <a:pt x="267" y="3200"/>
                      </a:cubicBezTo>
                      <a:cubicBezTo>
                        <a:pt x="267" y="400"/>
                        <a:pt x="267" y="400"/>
                        <a:pt x="267" y="400"/>
                      </a:cubicBezTo>
                      <a:cubicBezTo>
                        <a:pt x="4800" y="400"/>
                        <a:pt x="4800" y="400"/>
                        <a:pt x="4800" y="400"/>
                      </a:cubicBezTo>
                      <a:lnTo>
                        <a:pt x="4800" y="3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9" name="Content Placeholder 10">
              <a:extLst>
                <a:ext uri="{FF2B5EF4-FFF2-40B4-BE49-F238E27FC236}">
                  <a16:creationId xmlns:a16="http://schemas.microsoft.com/office/drawing/2014/main" id="{75C67BE5-F201-4876-B5A3-A470CD4B3E85}"/>
                </a:ext>
              </a:extLst>
            </p:cNvPr>
            <p:cNvSpPr txBox="1">
              <a:spLocks/>
            </p:cNvSpPr>
            <p:nvPr/>
          </p:nvSpPr>
          <p:spPr>
            <a:xfrm>
              <a:off x="3043257" y="1224316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20" name="Content Placeholder 10">
              <a:extLst>
                <a:ext uri="{FF2B5EF4-FFF2-40B4-BE49-F238E27FC236}">
                  <a16:creationId xmlns:a16="http://schemas.microsoft.com/office/drawing/2014/main" id="{02F7328D-6B5F-410C-A149-6868D059D442}"/>
                </a:ext>
              </a:extLst>
            </p:cNvPr>
            <p:cNvSpPr txBox="1">
              <a:spLocks/>
            </p:cNvSpPr>
            <p:nvPr/>
          </p:nvSpPr>
          <p:spPr>
            <a:xfrm>
              <a:off x="1224046" y="1963692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  <a:endParaRPr lang="en-US" sz="1400" b="0" dirty="0">
                <a:solidFill>
                  <a:schemeClr val="accent4">
                    <a:lumMod val="40000"/>
                    <a:lumOff val="60000"/>
                  </a:schemeClr>
                </a:solidFill>
                <a:cs typeface="+mn-cs"/>
              </a:endParaRPr>
            </a:p>
          </p:txBody>
        </p:sp>
        <p:sp>
          <p:nvSpPr>
            <p:cNvPr id="21" name="Content Placeholder 10">
              <a:extLst>
                <a:ext uri="{FF2B5EF4-FFF2-40B4-BE49-F238E27FC236}">
                  <a16:creationId xmlns:a16="http://schemas.microsoft.com/office/drawing/2014/main" id="{774FE9BF-E366-422D-B416-F04BA40594A4}"/>
                </a:ext>
              </a:extLst>
            </p:cNvPr>
            <p:cNvSpPr txBox="1">
              <a:spLocks/>
            </p:cNvSpPr>
            <p:nvPr/>
          </p:nvSpPr>
          <p:spPr>
            <a:xfrm>
              <a:off x="4362094" y="223001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  <p:grpSp>
          <p:nvGrpSpPr>
            <p:cNvPr id="22" name="Group 4">
              <a:extLst>
                <a:ext uri="{FF2B5EF4-FFF2-40B4-BE49-F238E27FC236}">
                  <a16:creationId xmlns:a16="http://schemas.microsoft.com/office/drawing/2014/main" id="{264D42BA-2B38-4949-9F2D-707E2DA447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06601" y="1565881"/>
              <a:ext cx="883637" cy="684567"/>
              <a:chOff x="3134" y="1635"/>
              <a:chExt cx="1487" cy="1152"/>
            </a:xfrm>
          </p:grpSpPr>
          <p:sp>
            <p:nvSpPr>
              <p:cNvPr id="44" name="AutoShape 3">
                <a:extLst>
                  <a:ext uri="{FF2B5EF4-FFF2-40B4-BE49-F238E27FC236}">
                    <a16:creationId xmlns:a16="http://schemas.microsoft.com/office/drawing/2014/main" id="{9F0DC6F8-ED8E-4D35-B8EE-20ED7BCD06B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134" y="1635"/>
                <a:ext cx="1487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44">
                <a:extLst>
                  <a:ext uri="{FF2B5EF4-FFF2-40B4-BE49-F238E27FC236}">
                    <a16:creationId xmlns:a16="http://schemas.microsoft.com/office/drawing/2014/main" id="{448F184F-8ADC-4301-B461-D41B7BE70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4" y="1635"/>
                <a:ext cx="1487" cy="1152"/>
              </a:xfrm>
              <a:custGeom>
                <a:avLst/>
                <a:gdLst>
                  <a:gd name="T0" fmla="*/ 5066 w 5333"/>
                  <a:gd name="T1" fmla="*/ 0 h 4133"/>
                  <a:gd name="T2" fmla="*/ 1200 w 5333"/>
                  <a:gd name="T3" fmla="*/ 0 h 4133"/>
                  <a:gd name="T4" fmla="*/ 933 w 5333"/>
                  <a:gd name="T5" fmla="*/ 266 h 4133"/>
                  <a:gd name="T6" fmla="*/ 933 w 5333"/>
                  <a:gd name="T7" fmla="*/ 800 h 4133"/>
                  <a:gd name="T8" fmla="*/ 266 w 5333"/>
                  <a:gd name="T9" fmla="*/ 800 h 4133"/>
                  <a:gd name="T10" fmla="*/ 0 w 5333"/>
                  <a:gd name="T11" fmla="*/ 1066 h 4133"/>
                  <a:gd name="T12" fmla="*/ 0 w 5333"/>
                  <a:gd name="T13" fmla="*/ 3866 h 4133"/>
                  <a:gd name="T14" fmla="*/ 266 w 5333"/>
                  <a:gd name="T15" fmla="*/ 4133 h 4133"/>
                  <a:gd name="T16" fmla="*/ 4133 w 5333"/>
                  <a:gd name="T17" fmla="*/ 4133 h 4133"/>
                  <a:gd name="T18" fmla="*/ 4400 w 5333"/>
                  <a:gd name="T19" fmla="*/ 3866 h 4133"/>
                  <a:gd name="T20" fmla="*/ 4400 w 5333"/>
                  <a:gd name="T21" fmla="*/ 3333 h 4133"/>
                  <a:gd name="T22" fmla="*/ 5066 w 5333"/>
                  <a:gd name="T23" fmla="*/ 3333 h 4133"/>
                  <a:gd name="T24" fmla="*/ 5333 w 5333"/>
                  <a:gd name="T25" fmla="*/ 3066 h 4133"/>
                  <a:gd name="T26" fmla="*/ 5333 w 5333"/>
                  <a:gd name="T27" fmla="*/ 266 h 4133"/>
                  <a:gd name="T28" fmla="*/ 5066 w 5333"/>
                  <a:gd name="T29" fmla="*/ 0 h 4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33" h="4133">
                    <a:moveTo>
                      <a:pt x="5066" y="0"/>
                    </a:moveTo>
                    <a:cubicBezTo>
                      <a:pt x="1200" y="0"/>
                      <a:pt x="1200" y="0"/>
                      <a:pt x="1200" y="0"/>
                    </a:cubicBezTo>
                    <a:cubicBezTo>
                      <a:pt x="1052" y="0"/>
                      <a:pt x="933" y="119"/>
                      <a:pt x="933" y="266"/>
                    </a:cubicBezTo>
                    <a:cubicBezTo>
                      <a:pt x="933" y="800"/>
                      <a:pt x="933" y="800"/>
                      <a:pt x="933" y="800"/>
                    </a:cubicBezTo>
                    <a:cubicBezTo>
                      <a:pt x="266" y="800"/>
                      <a:pt x="266" y="800"/>
                      <a:pt x="266" y="800"/>
                    </a:cubicBezTo>
                    <a:cubicBezTo>
                      <a:pt x="119" y="800"/>
                      <a:pt x="0" y="919"/>
                      <a:pt x="0" y="1066"/>
                    </a:cubicBezTo>
                    <a:cubicBezTo>
                      <a:pt x="0" y="3866"/>
                      <a:pt x="0" y="3866"/>
                      <a:pt x="0" y="3866"/>
                    </a:cubicBezTo>
                    <a:cubicBezTo>
                      <a:pt x="0" y="4014"/>
                      <a:pt x="119" y="4133"/>
                      <a:pt x="266" y="4133"/>
                    </a:cubicBezTo>
                    <a:cubicBezTo>
                      <a:pt x="4133" y="4133"/>
                      <a:pt x="4133" y="4133"/>
                      <a:pt x="4133" y="4133"/>
                    </a:cubicBezTo>
                    <a:cubicBezTo>
                      <a:pt x="4280" y="4133"/>
                      <a:pt x="4400" y="4014"/>
                      <a:pt x="4400" y="3866"/>
                    </a:cubicBezTo>
                    <a:cubicBezTo>
                      <a:pt x="4400" y="3333"/>
                      <a:pt x="4400" y="3333"/>
                      <a:pt x="4400" y="3333"/>
                    </a:cubicBezTo>
                    <a:cubicBezTo>
                      <a:pt x="5066" y="3333"/>
                      <a:pt x="5066" y="3333"/>
                      <a:pt x="5066" y="3333"/>
                    </a:cubicBezTo>
                    <a:cubicBezTo>
                      <a:pt x="5214" y="3333"/>
                      <a:pt x="5333" y="3214"/>
                      <a:pt x="5333" y="3066"/>
                    </a:cubicBezTo>
                    <a:cubicBezTo>
                      <a:pt x="5333" y="266"/>
                      <a:pt x="5333" y="266"/>
                      <a:pt x="5333" y="266"/>
                    </a:cubicBezTo>
                    <a:cubicBezTo>
                      <a:pt x="5333" y="119"/>
                      <a:pt x="5214" y="0"/>
                      <a:pt x="5066" y="0"/>
                    </a:cubicBezTo>
                    <a:close/>
                  </a:path>
                </a:pathLst>
              </a:custGeom>
              <a:solidFill>
                <a:srgbClr val="0051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45">
                <a:extLst>
                  <a:ext uri="{FF2B5EF4-FFF2-40B4-BE49-F238E27FC236}">
                    <a16:creationId xmlns:a16="http://schemas.microsoft.com/office/drawing/2014/main" id="{F921BB0B-7985-48D5-814D-288BAC8DA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1709"/>
                <a:ext cx="1078" cy="781"/>
              </a:xfrm>
              <a:custGeom>
                <a:avLst/>
                <a:gdLst>
                  <a:gd name="T0" fmla="*/ 0 w 1078"/>
                  <a:gd name="T1" fmla="*/ 0 h 781"/>
                  <a:gd name="T2" fmla="*/ 0 w 1078"/>
                  <a:gd name="T3" fmla="*/ 149 h 781"/>
                  <a:gd name="T4" fmla="*/ 74 w 1078"/>
                  <a:gd name="T5" fmla="*/ 149 h 781"/>
                  <a:gd name="T6" fmla="*/ 74 w 1078"/>
                  <a:gd name="T7" fmla="*/ 75 h 781"/>
                  <a:gd name="T8" fmla="*/ 371 w 1078"/>
                  <a:gd name="T9" fmla="*/ 75 h 781"/>
                  <a:gd name="T10" fmla="*/ 371 w 1078"/>
                  <a:gd name="T11" fmla="*/ 149 h 781"/>
                  <a:gd name="T12" fmla="*/ 446 w 1078"/>
                  <a:gd name="T13" fmla="*/ 149 h 781"/>
                  <a:gd name="T14" fmla="*/ 446 w 1078"/>
                  <a:gd name="T15" fmla="*/ 75 h 781"/>
                  <a:gd name="T16" fmla="*/ 1003 w 1078"/>
                  <a:gd name="T17" fmla="*/ 75 h 781"/>
                  <a:gd name="T18" fmla="*/ 1003 w 1078"/>
                  <a:gd name="T19" fmla="*/ 706 h 781"/>
                  <a:gd name="T20" fmla="*/ 892 w 1078"/>
                  <a:gd name="T21" fmla="*/ 706 h 781"/>
                  <a:gd name="T22" fmla="*/ 892 w 1078"/>
                  <a:gd name="T23" fmla="*/ 781 h 781"/>
                  <a:gd name="T24" fmla="*/ 1078 w 1078"/>
                  <a:gd name="T25" fmla="*/ 781 h 781"/>
                  <a:gd name="T26" fmla="*/ 1078 w 1078"/>
                  <a:gd name="T27" fmla="*/ 0 h 781"/>
                  <a:gd name="T28" fmla="*/ 0 w 1078"/>
                  <a:gd name="T29" fmla="*/ 0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8" h="781">
                    <a:moveTo>
                      <a:pt x="0" y="0"/>
                    </a:moveTo>
                    <a:lnTo>
                      <a:pt x="0" y="149"/>
                    </a:lnTo>
                    <a:lnTo>
                      <a:pt x="74" y="149"/>
                    </a:lnTo>
                    <a:lnTo>
                      <a:pt x="74" y="75"/>
                    </a:lnTo>
                    <a:lnTo>
                      <a:pt x="371" y="75"/>
                    </a:lnTo>
                    <a:lnTo>
                      <a:pt x="371" y="149"/>
                    </a:lnTo>
                    <a:lnTo>
                      <a:pt x="446" y="149"/>
                    </a:lnTo>
                    <a:lnTo>
                      <a:pt x="446" y="75"/>
                    </a:lnTo>
                    <a:lnTo>
                      <a:pt x="1003" y="75"/>
                    </a:lnTo>
                    <a:lnTo>
                      <a:pt x="1003" y="706"/>
                    </a:lnTo>
                    <a:lnTo>
                      <a:pt x="892" y="706"/>
                    </a:lnTo>
                    <a:lnTo>
                      <a:pt x="892" y="781"/>
                    </a:lnTo>
                    <a:lnTo>
                      <a:pt x="1078" y="781"/>
                    </a:lnTo>
                    <a:lnTo>
                      <a:pt x="10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46">
                <a:extLst>
                  <a:ext uri="{FF2B5EF4-FFF2-40B4-BE49-F238E27FC236}">
                    <a16:creationId xmlns:a16="http://schemas.microsoft.com/office/drawing/2014/main" id="{FE98206D-3FA5-49D7-87EA-871A717FC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8" y="1932"/>
                <a:ext cx="1078" cy="781"/>
              </a:xfrm>
              <a:custGeom>
                <a:avLst/>
                <a:gdLst>
                  <a:gd name="T0" fmla="*/ 298 w 1078"/>
                  <a:gd name="T1" fmla="*/ 261 h 781"/>
                  <a:gd name="T2" fmla="*/ 149 w 1078"/>
                  <a:gd name="T3" fmla="*/ 261 h 781"/>
                  <a:gd name="T4" fmla="*/ 149 w 1078"/>
                  <a:gd name="T5" fmla="*/ 186 h 781"/>
                  <a:gd name="T6" fmla="*/ 298 w 1078"/>
                  <a:gd name="T7" fmla="*/ 186 h 781"/>
                  <a:gd name="T8" fmla="*/ 298 w 1078"/>
                  <a:gd name="T9" fmla="*/ 261 h 781"/>
                  <a:gd name="T10" fmla="*/ 298 w 1078"/>
                  <a:gd name="T11" fmla="*/ 335 h 781"/>
                  <a:gd name="T12" fmla="*/ 149 w 1078"/>
                  <a:gd name="T13" fmla="*/ 335 h 781"/>
                  <a:gd name="T14" fmla="*/ 149 w 1078"/>
                  <a:gd name="T15" fmla="*/ 409 h 781"/>
                  <a:gd name="T16" fmla="*/ 298 w 1078"/>
                  <a:gd name="T17" fmla="*/ 409 h 781"/>
                  <a:gd name="T18" fmla="*/ 298 w 1078"/>
                  <a:gd name="T19" fmla="*/ 335 h 781"/>
                  <a:gd name="T20" fmla="*/ 1078 w 1078"/>
                  <a:gd name="T21" fmla="*/ 0 h 781"/>
                  <a:gd name="T22" fmla="*/ 1078 w 1078"/>
                  <a:gd name="T23" fmla="*/ 781 h 781"/>
                  <a:gd name="T24" fmla="*/ 0 w 1078"/>
                  <a:gd name="T25" fmla="*/ 781 h 781"/>
                  <a:gd name="T26" fmla="*/ 0 w 1078"/>
                  <a:gd name="T27" fmla="*/ 0 h 781"/>
                  <a:gd name="T28" fmla="*/ 1078 w 1078"/>
                  <a:gd name="T29" fmla="*/ 0 h 781"/>
                  <a:gd name="T30" fmla="*/ 372 w 1078"/>
                  <a:gd name="T31" fmla="*/ 75 h 781"/>
                  <a:gd name="T32" fmla="*/ 75 w 1078"/>
                  <a:gd name="T33" fmla="*/ 75 h 781"/>
                  <a:gd name="T34" fmla="*/ 75 w 1078"/>
                  <a:gd name="T35" fmla="*/ 706 h 781"/>
                  <a:gd name="T36" fmla="*/ 372 w 1078"/>
                  <a:gd name="T37" fmla="*/ 706 h 781"/>
                  <a:gd name="T38" fmla="*/ 372 w 1078"/>
                  <a:gd name="T39" fmla="*/ 75 h 781"/>
                  <a:gd name="T40" fmla="*/ 1004 w 1078"/>
                  <a:gd name="T41" fmla="*/ 75 h 781"/>
                  <a:gd name="T42" fmla="*/ 446 w 1078"/>
                  <a:gd name="T43" fmla="*/ 75 h 781"/>
                  <a:gd name="T44" fmla="*/ 446 w 1078"/>
                  <a:gd name="T45" fmla="*/ 706 h 781"/>
                  <a:gd name="T46" fmla="*/ 1004 w 1078"/>
                  <a:gd name="T47" fmla="*/ 706 h 781"/>
                  <a:gd name="T48" fmla="*/ 1004 w 1078"/>
                  <a:gd name="T49" fmla="*/ 75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8" h="781">
                    <a:moveTo>
                      <a:pt x="298" y="261"/>
                    </a:moveTo>
                    <a:lnTo>
                      <a:pt x="149" y="261"/>
                    </a:lnTo>
                    <a:lnTo>
                      <a:pt x="149" y="186"/>
                    </a:lnTo>
                    <a:lnTo>
                      <a:pt x="298" y="186"/>
                    </a:lnTo>
                    <a:lnTo>
                      <a:pt x="298" y="261"/>
                    </a:lnTo>
                    <a:close/>
                    <a:moveTo>
                      <a:pt x="298" y="335"/>
                    </a:moveTo>
                    <a:lnTo>
                      <a:pt x="149" y="335"/>
                    </a:lnTo>
                    <a:lnTo>
                      <a:pt x="149" y="409"/>
                    </a:lnTo>
                    <a:lnTo>
                      <a:pt x="298" y="409"/>
                    </a:lnTo>
                    <a:lnTo>
                      <a:pt x="298" y="335"/>
                    </a:lnTo>
                    <a:close/>
                    <a:moveTo>
                      <a:pt x="1078" y="0"/>
                    </a:moveTo>
                    <a:lnTo>
                      <a:pt x="1078" y="781"/>
                    </a:lnTo>
                    <a:lnTo>
                      <a:pt x="0" y="781"/>
                    </a:lnTo>
                    <a:lnTo>
                      <a:pt x="0" y="0"/>
                    </a:lnTo>
                    <a:lnTo>
                      <a:pt x="1078" y="0"/>
                    </a:lnTo>
                    <a:close/>
                    <a:moveTo>
                      <a:pt x="372" y="75"/>
                    </a:moveTo>
                    <a:lnTo>
                      <a:pt x="75" y="75"/>
                    </a:lnTo>
                    <a:lnTo>
                      <a:pt x="75" y="706"/>
                    </a:lnTo>
                    <a:lnTo>
                      <a:pt x="372" y="706"/>
                    </a:lnTo>
                    <a:lnTo>
                      <a:pt x="372" y="75"/>
                    </a:lnTo>
                    <a:close/>
                    <a:moveTo>
                      <a:pt x="1004" y="75"/>
                    </a:moveTo>
                    <a:lnTo>
                      <a:pt x="446" y="75"/>
                    </a:lnTo>
                    <a:lnTo>
                      <a:pt x="446" y="706"/>
                    </a:lnTo>
                    <a:lnTo>
                      <a:pt x="1004" y="706"/>
                    </a:lnTo>
                    <a:lnTo>
                      <a:pt x="1004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" name="Rectangle 87">
              <a:extLst>
                <a:ext uri="{FF2B5EF4-FFF2-40B4-BE49-F238E27FC236}">
                  <a16:creationId xmlns:a16="http://schemas.microsoft.com/office/drawing/2014/main" id="{86208CEE-FA2D-40F2-8EF5-53D7CEF73A39}"/>
                </a:ext>
              </a:extLst>
            </p:cNvPr>
            <p:cNvSpPr/>
            <p:nvPr/>
          </p:nvSpPr>
          <p:spPr bwMode="auto">
            <a:xfrm>
              <a:off x="3453359" y="3170705"/>
              <a:ext cx="528789" cy="297624"/>
            </a:xfrm>
            <a:custGeom>
              <a:avLst/>
              <a:gdLst>
                <a:gd name="connsiteX0" fmla="*/ 0 w 9552305"/>
                <a:gd name="connsiteY0" fmla="*/ 0 h 5033952"/>
                <a:gd name="connsiteX1" fmla="*/ 9552305 w 9552305"/>
                <a:gd name="connsiteY1" fmla="*/ 0 h 5033952"/>
                <a:gd name="connsiteX2" fmla="*/ 9552305 w 9552305"/>
                <a:gd name="connsiteY2" fmla="*/ 5033952 h 5033952"/>
                <a:gd name="connsiteX3" fmla="*/ 0 w 9552305"/>
                <a:gd name="connsiteY3" fmla="*/ 5033952 h 5033952"/>
                <a:gd name="connsiteX4" fmla="*/ 0 w 9552305"/>
                <a:gd name="connsiteY4" fmla="*/ 0 h 5033952"/>
                <a:gd name="connsiteX0" fmla="*/ 0 w 9552305"/>
                <a:gd name="connsiteY0" fmla="*/ 0 h 5057357"/>
                <a:gd name="connsiteX1" fmla="*/ 9552305 w 9552305"/>
                <a:gd name="connsiteY1" fmla="*/ 0 h 5057357"/>
                <a:gd name="connsiteX2" fmla="*/ 9552305 w 9552305"/>
                <a:gd name="connsiteY2" fmla="*/ 5033952 h 5057357"/>
                <a:gd name="connsiteX3" fmla="*/ 4921933 w 9552305"/>
                <a:gd name="connsiteY3" fmla="*/ 5057357 h 5057357"/>
                <a:gd name="connsiteX4" fmla="*/ 0 w 9552305"/>
                <a:gd name="connsiteY4" fmla="*/ 5033952 h 5057357"/>
                <a:gd name="connsiteX5" fmla="*/ 0 w 9552305"/>
                <a:gd name="connsiteY5" fmla="*/ 0 h 5057357"/>
                <a:gd name="connsiteX0" fmla="*/ 0 w 9552305"/>
                <a:gd name="connsiteY0" fmla="*/ 0 h 5430582"/>
                <a:gd name="connsiteX1" fmla="*/ 9552305 w 9552305"/>
                <a:gd name="connsiteY1" fmla="*/ 0 h 5430582"/>
                <a:gd name="connsiteX2" fmla="*/ 9552305 w 9552305"/>
                <a:gd name="connsiteY2" fmla="*/ 5033952 h 5430582"/>
                <a:gd name="connsiteX3" fmla="*/ 4921933 w 9552305"/>
                <a:gd name="connsiteY3" fmla="*/ 5430582 h 5430582"/>
                <a:gd name="connsiteX4" fmla="*/ 0 w 9552305"/>
                <a:gd name="connsiteY4" fmla="*/ 5033952 h 5430582"/>
                <a:gd name="connsiteX5" fmla="*/ 0 w 9552305"/>
                <a:gd name="connsiteY5" fmla="*/ 0 h 5430582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52305" h="6158369">
                  <a:moveTo>
                    <a:pt x="0" y="0"/>
                  </a:moveTo>
                  <a:lnTo>
                    <a:pt x="9552305" y="0"/>
                  </a:lnTo>
                  <a:lnTo>
                    <a:pt x="9552305" y="5033952"/>
                  </a:lnTo>
                  <a:cubicBezTo>
                    <a:pt x="7946644" y="5800643"/>
                    <a:pt x="7423333" y="6119465"/>
                    <a:pt x="4847288" y="6158369"/>
                  </a:cubicBezTo>
                  <a:cubicBezTo>
                    <a:pt x="2149174" y="6138126"/>
                    <a:pt x="1503796" y="5763322"/>
                    <a:pt x="0" y="503395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3FAFFA"/>
                </a:gs>
                <a:gs pos="0">
                  <a:srgbClr val="1A85DA"/>
                </a:gs>
              </a:gsLst>
              <a:lin ang="0" scaled="1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F02D2B2-B22A-4EA9-8D51-BFEC35A54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3401" y="3090618"/>
              <a:ext cx="528704" cy="159179"/>
            </a:xfrm>
            <a:custGeom>
              <a:avLst/>
              <a:gdLst>
                <a:gd name="T0" fmla="*/ 1595 w 2977"/>
                <a:gd name="T1" fmla="*/ 1 h 906"/>
                <a:gd name="T2" fmla="*/ 1801 w 2977"/>
                <a:gd name="T3" fmla="*/ 11 h 906"/>
                <a:gd name="T4" fmla="*/ 1997 w 2977"/>
                <a:gd name="T5" fmla="*/ 28 h 906"/>
                <a:gd name="T6" fmla="*/ 2181 w 2977"/>
                <a:gd name="T7" fmla="*/ 52 h 906"/>
                <a:gd name="T8" fmla="*/ 2351 w 2977"/>
                <a:gd name="T9" fmla="*/ 85 h 906"/>
                <a:gd name="T10" fmla="*/ 2505 w 2977"/>
                <a:gd name="T11" fmla="*/ 123 h 906"/>
                <a:gd name="T12" fmla="*/ 2641 w 2977"/>
                <a:gd name="T13" fmla="*/ 166 h 906"/>
                <a:gd name="T14" fmla="*/ 2757 w 2977"/>
                <a:gd name="T15" fmla="*/ 216 h 906"/>
                <a:gd name="T16" fmla="*/ 2850 w 2977"/>
                <a:gd name="T17" fmla="*/ 270 h 906"/>
                <a:gd name="T18" fmla="*/ 2919 w 2977"/>
                <a:gd name="T19" fmla="*/ 328 h 906"/>
                <a:gd name="T20" fmla="*/ 2962 w 2977"/>
                <a:gd name="T21" fmla="*/ 389 h 906"/>
                <a:gd name="T22" fmla="*/ 2977 w 2977"/>
                <a:gd name="T23" fmla="*/ 454 h 906"/>
                <a:gd name="T24" fmla="*/ 2962 w 2977"/>
                <a:gd name="T25" fmla="*/ 517 h 906"/>
                <a:gd name="T26" fmla="*/ 2919 w 2977"/>
                <a:gd name="T27" fmla="*/ 579 h 906"/>
                <a:gd name="T28" fmla="*/ 2850 w 2977"/>
                <a:gd name="T29" fmla="*/ 636 h 906"/>
                <a:gd name="T30" fmla="*/ 2757 w 2977"/>
                <a:gd name="T31" fmla="*/ 690 h 906"/>
                <a:gd name="T32" fmla="*/ 2641 w 2977"/>
                <a:gd name="T33" fmla="*/ 740 h 906"/>
                <a:gd name="T34" fmla="*/ 2505 w 2977"/>
                <a:gd name="T35" fmla="*/ 783 h 906"/>
                <a:gd name="T36" fmla="*/ 2351 w 2977"/>
                <a:gd name="T37" fmla="*/ 822 h 906"/>
                <a:gd name="T38" fmla="*/ 2181 w 2977"/>
                <a:gd name="T39" fmla="*/ 854 h 906"/>
                <a:gd name="T40" fmla="*/ 1997 w 2977"/>
                <a:gd name="T41" fmla="*/ 878 h 906"/>
                <a:gd name="T42" fmla="*/ 1801 w 2977"/>
                <a:gd name="T43" fmla="*/ 895 h 906"/>
                <a:gd name="T44" fmla="*/ 1595 w 2977"/>
                <a:gd name="T45" fmla="*/ 905 h 906"/>
                <a:gd name="T46" fmla="*/ 1382 w 2977"/>
                <a:gd name="T47" fmla="*/ 905 h 906"/>
                <a:gd name="T48" fmla="*/ 1175 w 2977"/>
                <a:gd name="T49" fmla="*/ 895 h 906"/>
                <a:gd name="T50" fmla="*/ 980 w 2977"/>
                <a:gd name="T51" fmla="*/ 878 h 906"/>
                <a:gd name="T52" fmla="*/ 796 w 2977"/>
                <a:gd name="T53" fmla="*/ 854 h 906"/>
                <a:gd name="T54" fmla="*/ 626 w 2977"/>
                <a:gd name="T55" fmla="*/ 822 h 906"/>
                <a:gd name="T56" fmla="*/ 472 w 2977"/>
                <a:gd name="T57" fmla="*/ 783 h 906"/>
                <a:gd name="T58" fmla="*/ 336 w 2977"/>
                <a:gd name="T59" fmla="*/ 740 h 906"/>
                <a:gd name="T60" fmla="*/ 220 w 2977"/>
                <a:gd name="T61" fmla="*/ 690 h 906"/>
                <a:gd name="T62" fmla="*/ 127 w 2977"/>
                <a:gd name="T63" fmla="*/ 636 h 906"/>
                <a:gd name="T64" fmla="*/ 58 w 2977"/>
                <a:gd name="T65" fmla="*/ 579 h 906"/>
                <a:gd name="T66" fmla="*/ 15 w 2977"/>
                <a:gd name="T67" fmla="*/ 517 h 906"/>
                <a:gd name="T68" fmla="*/ 0 w 2977"/>
                <a:gd name="T69" fmla="*/ 454 h 906"/>
                <a:gd name="T70" fmla="*/ 15 w 2977"/>
                <a:gd name="T71" fmla="*/ 389 h 906"/>
                <a:gd name="T72" fmla="*/ 58 w 2977"/>
                <a:gd name="T73" fmla="*/ 328 h 906"/>
                <a:gd name="T74" fmla="*/ 127 w 2977"/>
                <a:gd name="T75" fmla="*/ 270 h 906"/>
                <a:gd name="T76" fmla="*/ 220 w 2977"/>
                <a:gd name="T77" fmla="*/ 216 h 906"/>
                <a:gd name="T78" fmla="*/ 336 w 2977"/>
                <a:gd name="T79" fmla="*/ 166 h 906"/>
                <a:gd name="T80" fmla="*/ 472 w 2977"/>
                <a:gd name="T81" fmla="*/ 123 h 906"/>
                <a:gd name="T82" fmla="*/ 626 w 2977"/>
                <a:gd name="T83" fmla="*/ 85 h 906"/>
                <a:gd name="T84" fmla="*/ 796 w 2977"/>
                <a:gd name="T85" fmla="*/ 52 h 906"/>
                <a:gd name="T86" fmla="*/ 980 w 2977"/>
                <a:gd name="T87" fmla="*/ 28 h 906"/>
                <a:gd name="T88" fmla="*/ 1175 w 2977"/>
                <a:gd name="T89" fmla="*/ 11 h 906"/>
                <a:gd name="T90" fmla="*/ 1382 w 2977"/>
                <a:gd name="T91" fmla="*/ 1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7" h="906">
                  <a:moveTo>
                    <a:pt x="1488" y="0"/>
                  </a:moveTo>
                  <a:lnTo>
                    <a:pt x="1595" y="1"/>
                  </a:lnTo>
                  <a:lnTo>
                    <a:pt x="1700" y="6"/>
                  </a:lnTo>
                  <a:lnTo>
                    <a:pt x="1801" y="11"/>
                  </a:lnTo>
                  <a:lnTo>
                    <a:pt x="1900" y="19"/>
                  </a:lnTo>
                  <a:lnTo>
                    <a:pt x="1997" y="28"/>
                  </a:lnTo>
                  <a:lnTo>
                    <a:pt x="2091" y="39"/>
                  </a:lnTo>
                  <a:lnTo>
                    <a:pt x="2181" y="52"/>
                  </a:lnTo>
                  <a:lnTo>
                    <a:pt x="2268" y="68"/>
                  </a:lnTo>
                  <a:lnTo>
                    <a:pt x="2351" y="85"/>
                  </a:lnTo>
                  <a:lnTo>
                    <a:pt x="2431" y="103"/>
                  </a:lnTo>
                  <a:lnTo>
                    <a:pt x="2505" y="123"/>
                  </a:lnTo>
                  <a:lnTo>
                    <a:pt x="2575" y="144"/>
                  </a:lnTo>
                  <a:lnTo>
                    <a:pt x="2641" y="166"/>
                  </a:lnTo>
                  <a:lnTo>
                    <a:pt x="2701" y="191"/>
                  </a:lnTo>
                  <a:lnTo>
                    <a:pt x="2757" y="216"/>
                  </a:lnTo>
                  <a:lnTo>
                    <a:pt x="2806" y="243"/>
                  </a:lnTo>
                  <a:lnTo>
                    <a:pt x="2850" y="270"/>
                  </a:lnTo>
                  <a:lnTo>
                    <a:pt x="2887" y="299"/>
                  </a:lnTo>
                  <a:lnTo>
                    <a:pt x="2919" y="328"/>
                  </a:lnTo>
                  <a:lnTo>
                    <a:pt x="2943" y="358"/>
                  </a:lnTo>
                  <a:lnTo>
                    <a:pt x="2962" y="389"/>
                  </a:lnTo>
                  <a:lnTo>
                    <a:pt x="2973" y="421"/>
                  </a:lnTo>
                  <a:lnTo>
                    <a:pt x="2977" y="454"/>
                  </a:lnTo>
                  <a:lnTo>
                    <a:pt x="2973" y="485"/>
                  </a:lnTo>
                  <a:lnTo>
                    <a:pt x="2962" y="517"/>
                  </a:lnTo>
                  <a:lnTo>
                    <a:pt x="2943" y="548"/>
                  </a:lnTo>
                  <a:lnTo>
                    <a:pt x="2919" y="579"/>
                  </a:lnTo>
                  <a:lnTo>
                    <a:pt x="2887" y="607"/>
                  </a:lnTo>
                  <a:lnTo>
                    <a:pt x="2850" y="636"/>
                  </a:lnTo>
                  <a:lnTo>
                    <a:pt x="2806" y="663"/>
                  </a:lnTo>
                  <a:lnTo>
                    <a:pt x="2757" y="690"/>
                  </a:lnTo>
                  <a:lnTo>
                    <a:pt x="2701" y="715"/>
                  </a:lnTo>
                  <a:lnTo>
                    <a:pt x="2641" y="740"/>
                  </a:lnTo>
                  <a:lnTo>
                    <a:pt x="2575" y="762"/>
                  </a:lnTo>
                  <a:lnTo>
                    <a:pt x="2505" y="783"/>
                  </a:lnTo>
                  <a:lnTo>
                    <a:pt x="2431" y="804"/>
                  </a:lnTo>
                  <a:lnTo>
                    <a:pt x="2351" y="822"/>
                  </a:lnTo>
                  <a:lnTo>
                    <a:pt x="2268" y="838"/>
                  </a:lnTo>
                  <a:lnTo>
                    <a:pt x="2181" y="854"/>
                  </a:lnTo>
                  <a:lnTo>
                    <a:pt x="2091" y="867"/>
                  </a:lnTo>
                  <a:lnTo>
                    <a:pt x="1997" y="878"/>
                  </a:lnTo>
                  <a:lnTo>
                    <a:pt x="1900" y="888"/>
                  </a:lnTo>
                  <a:lnTo>
                    <a:pt x="1801" y="895"/>
                  </a:lnTo>
                  <a:lnTo>
                    <a:pt x="1700" y="901"/>
                  </a:lnTo>
                  <a:lnTo>
                    <a:pt x="1595" y="905"/>
                  </a:lnTo>
                  <a:lnTo>
                    <a:pt x="1488" y="906"/>
                  </a:lnTo>
                  <a:lnTo>
                    <a:pt x="1382" y="905"/>
                  </a:lnTo>
                  <a:lnTo>
                    <a:pt x="1277" y="901"/>
                  </a:lnTo>
                  <a:lnTo>
                    <a:pt x="1175" y="895"/>
                  </a:lnTo>
                  <a:lnTo>
                    <a:pt x="1077" y="888"/>
                  </a:lnTo>
                  <a:lnTo>
                    <a:pt x="980" y="878"/>
                  </a:lnTo>
                  <a:lnTo>
                    <a:pt x="886" y="867"/>
                  </a:lnTo>
                  <a:lnTo>
                    <a:pt x="796" y="854"/>
                  </a:lnTo>
                  <a:lnTo>
                    <a:pt x="709" y="838"/>
                  </a:lnTo>
                  <a:lnTo>
                    <a:pt x="626" y="822"/>
                  </a:lnTo>
                  <a:lnTo>
                    <a:pt x="546" y="804"/>
                  </a:lnTo>
                  <a:lnTo>
                    <a:pt x="472" y="783"/>
                  </a:lnTo>
                  <a:lnTo>
                    <a:pt x="402" y="762"/>
                  </a:lnTo>
                  <a:lnTo>
                    <a:pt x="336" y="740"/>
                  </a:lnTo>
                  <a:lnTo>
                    <a:pt x="276" y="715"/>
                  </a:lnTo>
                  <a:lnTo>
                    <a:pt x="220" y="690"/>
                  </a:lnTo>
                  <a:lnTo>
                    <a:pt x="171" y="663"/>
                  </a:lnTo>
                  <a:lnTo>
                    <a:pt x="127" y="636"/>
                  </a:lnTo>
                  <a:lnTo>
                    <a:pt x="90" y="607"/>
                  </a:lnTo>
                  <a:lnTo>
                    <a:pt x="58" y="579"/>
                  </a:lnTo>
                  <a:lnTo>
                    <a:pt x="34" y="548"/>
                  </a:lnTo>
                  <a:lnTo>
                    <a:pt x="15" y="517"/>
                  </a:lnTo>
                  <a:lnTo>
                    <a:pt x="4" y="485"/>
                  </a:lnTo>
                  <a:lnTo>
                    <a:pt x="0" y="454"/>
                  </a:lnTo>
                  <a:lnTo>
                    <a:pt x="4" y="421"/>
                  </a:lnTo>
                  <a:lnTo>
                    <a:pt x="15" y="389"/>
                  </a:lnTo>
                  <a:lnTo>
                    <a:pt x="34" y="358"/>
                  </a:lnTo>
                  <a:lnTo>
                    <a:pt x="58" y="328"/>
                  </a:lnTo>
                  <a:lnTo>
                    <a:pt x="90" y="299"/>
                  </a:lnTo>
                  <a:lnTo>
                    <a:pt x="127" y="270"/>
                  </a:lnTo>
                  <a:lnTo>
                    <a:pt x="171" y="243"/>
                  </a:lnTo>
                  <a:lnTo>
                    <a:pt x="220" y="216"/>
                  </a:lnTo>
                  <a:lnTo>
                    <a:pt x="276" y="191"/>
                  </a:lnTo>
                  <a:lnTo>
                    <a:pt x="336" y="166"/>
                  </a:lnTo>
                  <a:lnTo>
                    <a:pt x="402" y="144"/>
                  </a:lnTo>
                  <a:lnTo>
                    <a:pt x="472" y="123"/>
                  </a:lnTo>
                  <a:lnTo>
                    <a:pt x="546" y="103"/>
                  </a:lnTo>
                  <a:lnTo>
                    <a:pt x="626" y="85"/>
                  </a:lnTo>
                  <a:lnTo>
                    <a:pt x="709" y="68"/>
                  </a:lnTo>
                  <a:lnTo>
                    <a:pt x="796" y="52"/>
                  </a:lnTo>
                  <a:lnTo>
                    <a:pt x="886" y="39"/>
                  </a:lnTo>
                  <a:lnTo>
                    <a:pt x="980" y="28"/>
                  </a:lnTo>
                  <a:lnTo>
                    <a:pt x="1077" y="19"/>
                  </a:lnTo>
                  <a:lnTo>
                    <a:pt x="1175" y="11"/>
                  </a:lnTo>
                  <a:lnTo>
                    <a:pt x="1277" y="6"/>
                  </a:lnTo>
                  <a:lnTo>
                    <a:pt x="1382" y="1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0B09FF92-840A-40BE-85DE-11FA0464E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3401" y="3403292"/>
              <a:ext cx="528704" cy="278564"/>
            </a:xfrm>
            <a:custGeom>
              <a:avLst/>
              <a:gdLst>
                <a:gd name="T0" fmla="*/ 59 w 2977"/>
                <a:gd name="T1" fmla="*/ 35 h 1570"/>
                <a:gd name="T2" fmla="*/ 190 w 2977"/>
                <a:gd name="T3" fmla="*/ 98 h 1570"/>
                <a:gd name="T4" fmla="*/ 335 w 2977"/>
                <a:gd name="T5" fmla="*/ 152 h 1570"/>
                <a:gd name="T6" fmla="*/ 495 w 2977"/>
                <a:gd name="T7" fmla="*/ 196 h 1570"/>
                <a:gd name="T8" fmla="*/ 666 w 2977"/>
                <a:gd name="T9" fmla="*/ 233 h 1570"/>
                <a:gd name="T10" fmla="*/ 843 w 2977"/>
                <a:gd name="T11" fmla="*/ 262 h 1570"/>
                <a:gd name="T12" fmla="*/ 1027 w 2977"/>
                <a:gd name="T13" fmla="*/ 283 h 1570"/>
                <a:gd name="T14" fmla="*/ 1212 w 2977"/>
                <a:gd name="T15" fmla="*/ 296 h 1570"/>
                <a:gd name="T16" fmla="*/ 1397 w 2977"/>
                <a:gd name="T17" fmla="*/ 302 h 1570"/>
                <a:gd name="T18" fmla="*/ 1580 w 2977"/>
                <a:gd name="T19" fmla="*/ 302 h 1570"/>
                <a:gd name="T20" fmla="*/ 1765 w 2977"/>
                <a:gd name="T21" fmla="*/ 296 h 1570"/>
                <a:gd name="T22" fmla="*/ 1950 w 2977"/>
                <a:gd name="T23" fmla="*/ 283 h 1570"/>
                <a:gd name="T24" fmla="*/ 2134 w 2977"/>
                <a:gd name="T25" fmla="*/ 262 h 1570"/>
                <a:gd name="T26" fmla="*/ 2311 w 2977"/>
                <a:gd name="T27" fmla="*/ 233 h 1570"/>
                <a:gd name="T28" fmla="*/ 2482 w 2977"/>
                <a:gd name="T29" fmla="*/ 196 h 1570"/>
                <a:gd name="T30" fmla="*/ 2642 w 2977"/>
                <a:gd name="T31" fmla="*/ 152 h 1570"/>
                <a:gd name="T32" fmla="*/ 2787 w 2977"/>
                <a:gd name="T33" fmla="*/ 98 h 1570"/>
                <a:gd name="T34" fmla="*/ 2918 w 2977"/>
                <a:gd name="T35" fmla="*/ 35 h 1570"/>
                <a:gd name="T36" fmla="*/ 2977 w 2977"/>
                <a:gd name="T37" fmla="*/ 1014 h 1570"/>
                <a:gd name="T38" fmla="*/ 2963 w 2977"/>
                <a:gd name="T39" fmla="*/ 1078 h 1570"/>
                <a:gd name="T40" fmla="*/ 2923 w 2977"/>
                <a:gd name="T41" fmla="*/ 1142 h 1570"/>
                <a:gd name="T42" fmla="*/ 2860 w 2977"/>
                <a:gd name="T43" fmla="*/ 1207 h 1570"/>
                <a:gd name="T44" fmla="*/ 2773 w 2977"/>
                <a:gd name="T45" fmla="*/ 1270 h 1570"/>
                <a:gd name="T46" fmla="*/ 2666 w 2977"/>
                <a:gd name="T47" fmla="*/ 1330 h 1570"/>
                <a:gd name="T48" fmla="*/ 2541 w 2977"/>
                <a:gd name="T49" fmla="*/ 1386 h 1570"/>
                <a:gd name="T50" fmla="*/ 2398 w 2977"/>
                <a:gd name="T51" fmla="*/ 1437 h 1570"/>
                <a:gd name="T52" fmla="*/ 2240 w 2977"/>
                <a:gd name="T53" fmla="*/ 1481 h 1570"/>
                <a:gd name="T54" fmla="*/ 2068 w 2977"/>
                <a:gd name="T55" fmla="*/ 1518 h 1570"/>
                <a:gd name="T56" fmla="*/ 1884 w 2977"/>
                <a:gd name="T57" fmla="*/ 1547 h 1570"/>
                <a:gd name="T58" fmla="*/ 1690 w 2977"/>
                <a:gd name="T59" fmla="*/ 1564 h 1570"/>
                <a:gd name="T60" fmla="*/ 1488 w 2977"/>
                <a:gd name="T61" fmla="*/ 1570 h 1570"/>
                <a:gd name="T62" fmla="*/ 1287 w 2977"/>
                <a:gd name="T63" fmla="*/ 1564 h 1570"/>
                <a:gd name="T64" fmla="*/ 1093 w 2977"/>
                <a:gd name="T65" fmla="*/ 1547 h 1570"/>
                <a:gd name="T66" fmla="*/ 909 w 2977"/>
                <a:gd name="T67" fmla="*/ 1518 h 1570"/>
                <a:gd name="T68" fmla="*/ 737 w 2977"/>
                <a:gd name="T69" fmla="*/ 1481 h 1570"/>
                <a:gd name="T70" fmla="*/ 579 w 2977"/>
                <a:gd name="T71" fmla="*/ 1437 h 1570"/>
                <a:gd name="T72" fmla="*/ 436 w 2977"/>
                <a:gd name="T73" fmla="*/ 1386 h 1570"/>
                <a:gd name="T74" fmla="*/ 311 w 2977"/>
                <a:gd name="T75" fmla="*/ 1330 h 1570"/>
                <a:gd name="T76" fmla="*/ 204 w 2977"/>
                <a:gd name="T77" fmla="*/ 1270 h 1570"/>
                <a:gd name="T78" fmla="*/ 117 w 2977"/>
                <a:gd name="T79" fmla="*/ 1207 h 1570"/>
                <a:gd name="T80" fmla="*/ 54 w 2977"/>
                <a:gd name="T81" fmla="*/ 1142 h 1570"/>
                <a:gd name="T82" fmla="*/ 14 w 2977"/>
                <a:gd name="T83" fmla="*/ 1078 h 1570"/>
                <a:gd name="T84" fmla="*/ 0 w 2977"/>
                <a:gd name="T85" fmla="*/ 101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77" h="1570">
                  <a:moveTo>
                    <a:pt x="0" y="0"/>
                  </a:moveTo>
                  <a:lnTo>
                    <a:pt x="59" y="35"/>
                  </a:lnTo>
                  <a:lnTo>
                    <a:pt x="121" y="67"/>
                  </a:lnTo>
                  <a:lnTo>
                    <a:pt x="190" y="98"/>
                  </a:lnTo>
                  <a:lnTo>
                    <a:pt x="261" y="126"/>
                  </a:lnTo>
                  <a:lnTo>
                    <a:pt x="335" y="152"/>
                  </a:lnTo>
                  <a:lnTo>
                    <a:pt x="414" y="175"/>
                  </a:lnTo>
                  <a:lnTo>
                    <a:pt x="495" y="196"/>
                  </a:lnTo>
                  <a:lnTo>
                    <a:pt x="579" y="216"/>
                  </a:lnTo>
                  <a:lnTo>
                    <a:pt x="666" y="233"/>
                  </a:lnTo>
                  <a:lnTo>
                    <a:pt x="753" y="248"/>
                  </a:lnTo>
                  <a:lnTo>
                    <a:pt x="843" y="262"/>
                  </a:lnTo>
                  <a:lnTo>
                    <a:pt x="935" y="273"/>
                  </a:lnTo>
                  <a:lnTo>
                    <a:pt x="1027" y="283"/>
                  </a:lnTo>
                  <a:lnTo>
                    <a:pt x="1119" y="290"/>
                  </a:lnTo>
                  <a:lnTo>
                    <a:pt x="1212" y="296"/>
                  </a:lnTo>
                  <a:lnTo>
                    <a:pt x="1305" y="300"/>
                  </a:lnTo>
                  <a:lnTo>
                    <a:pt x="1397" y="302"/>
                  </a:lnTo>
                  <a:lnTo>
                    <a:pt x="1488" y="303"/>
                  </a:lnTo>
                  <a:lnTo>
                    <a:pt x="1580" y="302"/>
                  </a:lnTo>
                  <a:lnTo>
                    <a:pt x="1672" y="300"/>
                  </a:lnTo>
                  <a:lnTo>
                    <a:pt x="1765" y="296"/>
                  </a:lnTo>
                  <a:lnTo>
                    <a:pt x="1858" y="290"/>
                  </a:lnTo>
                  <a:lnTo>
                    <a:pt x="1950" y="283"/>
                  </a:lnTo>
                  <a:lnTo>
                    <a:pt x="2042" y="273"/>
                  </a:lnTo>
                  <a:lnTo>
                    <a:pt x="2134" y="262"/>
                  </a:lnTo>
                  <a:lnTo>
                    <a:pt x="2224" y="248"/>
                  </a:lnTo>
                  <a:lnTo>
                    <a:pt x="2311" y="233"/>
                  </a:lnTo>
                  <a:lnTo>
                    <a:pt x="2398" y="216"/>
                  </a:lnTo>
                  <a:lnTo>
                    <a:pt x="2482" y="196"/>
                  </a:lnTo>
                  <a:lnTo>
                    <a:pt x="2563" y="175"/>
                  </a:lnTo>
                  <a:lnTo>
                    <a:pt x="2642" y="152"/>
                  </a:lnTo>
                  <a:lnTo>
                    <a:pt x="2716" y="126"/>
                  </a:lnTo>
                  <a:lnTo>
                    <a:pt x="2787" y="98"/>
                  </a:lnTo>
                  <a:lnTo>
                    <a:pt x="2856" y="67"/>
                  </a:lnTo>
                  <a:lnTo>
                    <a:pt x="2918" y="35"/>
                  </a:lnTo>
                  <a:lnTo>
                    <a:pt x="2977" y="0"/>
                  </a:lnTo>
                  <a:lnTo>
                    <a:pt x="2977" y="1014"/>
                  </a:lnTo>
                  <a:lnTo>
                    <a:pt x="2973" y="1046"/>
                  </a:lnTo>
                  <a:lnTo>
                    <a:pt x="2963" y="1078"/>
                  </a:lnTo>
                  <a:lnTo>
                    <a:pt x="2946" y="1110"/>
                  </a:lnTo>
                  <a:lnTo>
                    <a:pt x="2923" y="1142"/>
                  </a:lnTo>
                  <a:lnTo>
                    <a:pt x="2894" y="1175"/>
                  </a:lnTo>
                  <a:lnTo>
                    <a:pt x="2860" y="1207"/>
                  </a:lnTo>
                  <a:lnTo>
                    <a:pt x="2819" y="1238"/>
                  </a:lnTo>
                  <a:lnTo>
                    <a:pt x="2773" y="1270"/>
                  </a:lnTo>
                  <a:lnTo>
                    <a:pt x="2722" y="1300"/>
                  </a:lnTo>
                  <a:lnTo>
                    <a:pt x="2666" y="1330"/>
                  </a:lnTo>
                  <a:lnTo>
                    <a:pt x="2606" y="1358"/>
                  </a:lnTo>
                  <a:lnTo>
                    <a:pt x="2541" y="1386"/>
                  </a:lnTo>
                  <a:lnTo>
                    <a:pt x="2471" y="1412"/>
                  </a:lnTo>
                  <a:lnTo>
                    <a:pt x="2398" y="1437"/>
                  </a:lnTo>
                  <a:lnTo>
                    <a:pt x="2320" y="1460"/>
                  </a:lnTo>
                  <a:lnTo>
                    <a:pt x="2240" y="1481"/>
                  </a:lnTo>
                  <a:lnTo>
                    <a:pt x="2155" y="1501"/>
                  </a:lnTo>
                  <a:lnTo>
                    <a:pt x="2068" y="1518"/>
                  </a:lnTo>
                  <a:lnTo>
                    <a:pt x="1977" y="1533"/>
                  </a:lnTo>
                  <a:lnTo>
                    <a:pt x="1884" y="1547"/>
                  </a:lnTo>
                  <a:lnTo>
                    <a:pt x="1788" y="1557"/>
                  </a:lnTo>
                  <a:lnTo>
                    <a:pt x="1690" y="1564"/>
                  </a:lnTo>
                  <a:lnTo>
                    <a:pt x="1590" y="1568"/>
                  </a:lnTo>
                  <a:lnTo>
                    <a:pt x="1488" y="1570"/>
                  </a:lnTo>
                  <a:lnTo>
                    <a:pt x="1387" y="1568"/>
                  </a:lnTo>
                  <a:lnTo>
                    <a:pt x="1287" y="1564"/>
                  </a:lnTo>
                  <a:lnTo>
                    <a:pt x="1189" y="1557"/>
                  </a:lnTo>
                  <a:lnTo>
                    <a:pt x="1093" y="1547"/>
                  </a:lnTo>
                  <a:lnTo>
                    <a:pt x="1000" y="1533"/>
                  </a:lnTo>
                  <a:lnTo>
                    <a:pt x="909" y="1518"/>
                  </a:lnTo>
                  <a:lnTo>
                    <a:pt x="822" y="1501"/>
                  </a:lnTo>
                  <a:lnTo>
                    <a:pt x="737" y="1481"/>
                  </a:lnTo>
                  <a:lnTo>
                    <a:pt x="657" y="1460"/>
                  </a:lnTo>
                  <a:lnTo>
                    <a:pt x="579" y="1437"/>
                  </a:lnTo>
                  <a:lnTo>
                    <a:pt x="506" y="1412"/>
                  </a:lnTo>
                  <a:lnTo>
                    <a:pt x="436" y="1386"/>
                  </a:lnTo>
                  <a:lnTo>
                    <a:pt x="371" y="1358"/>
                  </a:lnTo>
                  <a:lnTo>
                    <a:pt x="311" y="1330"/>
                  </a:lnTo>
                  <a:lnTo>
                    <a:pt x="255" y="1300"/>
                  </a:lnTo>
                  <a:lnTo>
                    <a:pt x="204" y="1270"/>
                  </a:lnTo>
                  <a:lnTo>
                    <a:pt x="158" y="1238"/>
                  </a:lnTo>
                  <a:lnTo>
                    <a:pt x="117" y="1207"/>
                  </a:lnTo>
                  <a:lnTo>
                    <a:pt x="83" y="1175"/>
                  </a:lnTo>
                  <a:lnTo>
                    <a:pt x="54" y="1142"/>
                  </a:lnTo>
                  <a:lnTo>
                    <a:pt x="31" y="1110"/>
                  </a:lnTo>
                  <a:lnTo>
                    <a:pt x="14" y="1078"/>
                  </a:lnTo>
                  <a:lnTo>
                    <a:pt x="4" y="1046"/>
                  </a:lnTo>
                  <a:lnTo>
                    <a:pt x="0" y="1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C54287-1691-4A7E-BEE4-F1E8C58C6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3401" y="3241270"/>
              <a:ext cx="528704" cy="170550"/>
            </a:xfrm>
            <a:custGeom>
              <a:avLst/>
              <a:gdLst>
                <a:gd name="T0" fmla="*/ 59 w 2977"/>
                <a:gd name="T1" fmla="*/ 35 h 951"/>
                <a:gd name="T2" fmla="*/ 189 w 2977"/>
                <a:gd name="T3" fmla="*/ 99 h 951"/>
                <a:gd name="T4" fmla="*/ 335 w 2977"/>
                <a:gd name="T5" fmla="*/ 153 h 951"/>
                <a:gd name="T6" fmla="*/ 495 w 2977"/>
                <a:gd name="T7" fmla="*/ 197 h 951"/>
                <a:gd name="T8" fmla="*/ 666 w 2977"/>
                <a:gd name="T9" fmla="*/ 235 h 951"/>
                <a:gd name="T10" fmla="*/ 843 w 2977"/>
                <a:gd name="T11" fmla="*/ 263 h 951"/>
                <a:gd name="T12" fmla="*/ 1027 w 2977"/>
                <a:gd name="T13" fmla="*/ 284 h 951"/>
                <a:gd name="T14" fmla="*/ 1212 w 2977"/>
                <a:gd name="T15" fmla="*/ 297 h 951"/>
                <a:gd name="T16" fmla="*/ 1397 w 2977"/>
                <a:gd name="T17" fmla="*/ 304 h 951"/>
                <a:gd name="T18" fmla="*/ 1580 w 2977"/>
                <a:gd name="T19" fmla="*/ 304 h 951"/>
                <a:gd name="T20" fmla="*/ 1765 w 2977"/>
                <a:gd name="T21" fmla="*/ 297 h 951"/>
                <a:gd name="T22" fmla="*/ 1950 w 2977"/>
                <a:gd name="T23" fmla="*/ 284 h 951"/>
                <a:gd name="T24" fmla="*/ 2134 w 2977"/>
                <a:gd name="T25" fmla="*/ 263 h 951"/>
                <a:gd name="T26" fmla="*/ 2311 w 2977"/>
                <a:gd name="T27" fmla="*/ 235 h 951"/>
                <a:gd name="T28" fmla="*/ 2482 w 2977"/>
                <a:gd name="T29" fmla="*/ 197 h 951"/>
                <a:gd name="T30" fmla="*/ 2642 w 2977"/>
                <a:gd name="T31" fmla="*/ 153 h 951"/>
                <a:gd name="T32" fmla="*/ 2788 w 2977"/>
                <a:gd name="T33" fmla="*/ 99 h 951"/>
                <a:gd name="T34" fmla="*/ 2918 w 2977"/>
                <a:gd name="T35" fmla="*/ 35 h 951"/>
                <a:gd name="T36" fmla="*/ 2977 w 2977"/>
                <a:gd name="T37" fmla="*/ 647 h 951"/>
                <a:gd name="T38" fmla="*/ 2856 w 2977"/>
                <a:gd name="T39" fmla="*/ 715 h 951"/>
                <a:gd name="T40" fmla="*/ 2716 w 2977"/>
                <a:gd name="T41" fmla="*/ 774 h 951"/>
                <a:gd name="T42" fmla="*/ 2563 w 2977"/>
                <a:gd name="T43" fmla="*/ 822 h 951"/>
                <a:gd name="T44" fmla="*/ 2398 w 2977"/>
                <a:gd name="T45" fmla="*/ 863 h 951"/>
                <a:gd name="T46" fmla="*/ 2224 w 2977"/>
                <a:gd name="T47" fmla="*/ 896 h 951"/>
                <a:gd name="T48" fmla="*/ 2042 w 2977"/>
                <a:gd name="T49" fmla="*/ 921 h 951"/>
                <a:gd name="T50" fmla="*/ 1858 w 2977"/>
                <a:gd name="T51" fmla="*/ 938 h 951"/>
                <a:gd name="T52" fmla="*/ 1672 w 2977"/>
                <a:gd name="T53" fmla="*/ 948 h 951"/>
                <a:gd name="T54" fmla="*/ 1488 w 2977"/>
                <a:gd name="T55" fmla="*/ 951 h 951"/>
                <a:gd name="T56" fmla="*/ 1305 w 2977"/>
                <a:gd name="T57" fmla="*/ 948 h 951"/>
                <a:gd name="T58" fmla="*/ 1119 w 2977"/>
                <a:gd name="T59" fmla="*/ 938 h 951"/>
                <a:gd name="T60" fmla="*/ 935 w 2977"/>
                <a:gd name="T61" fmla="*/ 921 h 951"/>
                <a:gd name="T62" fmla="*/ 753 w 2977"/>
                <a:gd name="T63" fmla="*/ 896 h 951"/>
                <a:gd name="T64" fmla="*/ 579 w 2977"/>
                <a:gd name="T65" fmla="*/ 863 h 951"/>
                <a:gd name="T66" fmla="*/ 414 w 2977"/>
                <a:gd name="T67" fmla="*/ 822 h 951"/>
                <a:gd name="T68" fmla="*/ 261 w 2977"/>
                <a:gd name="T69" fmla="*/ 774 h 951"/>
                <a:gd name="T70" fmla="*/ 121 w 2977"/>
                <a:gd name="T71" fmla="*/ 715 h 951"/>
                <a:gd name="T72" fmla="*/ 0 w 2977"/>
                <a:gd name="T73" fmla="*/ 64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7" h="951">
                  <a:moveTo>
                    <a:pt x="0" y="0"/>
                  </a:moveTo>
                  <a:lnTo>
                    <a:pt x="59" y="35"/>
                  </a:lnTo>
                  <a:lnTo>
                    <a:pt x="121" y="68"/>
                  </a:lnTo>
                  <a:lnTo>
                    <a:pt x="189" y="99"/>
                  </a:lnTo>
                  <a:lnTo>
                    <a:pt x="260" y="127"/>
                  </a:lnTo>
                  <a:lnTo>
                    <a:pt x="335" y="153"/>
                  </a:lnTo>
                  <a:lnTo>
                    <a:pt x="414" y="176"/>
                  </a:lnTo>
                  <a:lnTo>
                    <a:pt x="495" y="197"/>
                  </a:lnTo>
                  <a:lnTo>
                    <a:pt x="579" y="218"/>
                  </a:lnTo>
                  <a:lnTo>
                    <a:pt x="666" y="235"/>
                  </a:lnTo>
                  <a:lnTo>
                    <a:pt x="753" y="250"/>
                  </a:lnTo>
                  <a:lnTo>
                    <a:pt x="843" y="263"/>
                  </a:lnTo>
                  <a:lnTo>
                    <a:pt x="935" y="275"/>
                  </a:lnTo>
                  <a:lnTo>
                    <a:pt x="1027" y="284"/>
                  </a:lnTo>
                  <a:lnTo>
                    <a:pt x="1119" y="292"/>
                  </a:lnTo>
                  <a:lnTo>
                    <a:pt x="1212" y="297"/>
                  </a:lnTo>
                  <a:lnTo>
                    <a:pt x="1305" y="301"/>
                  </a:lnTo>
                  <a:lnTo>
                    <a:pt x="1397" y="304"/>
                  </a:lnTo>
                  <a:lnTo>
                    <a:pt x="1488" y="305"/>
                  </a:lnTo>
                  <a:lnTo>
                    <a:pt x="1580" y="304"/>
                  </a:lnTo>
                  <a:lnTo>
                    <a:pt x="1672" y="301"/>
                  </a:lnTo>
                  <a:lnTo>
                    <a:pt x="1765" y="297"/>
                  </a:lnTo>
                  <a:lnTo>
                    <a:pt x="1858" y="292"/>
                  </a:lnTo>
                  <a:lnTo>
                    <a:pt x="1950" y="284"/>
                  </a:lnTo>
                  <a:lnTo>
                    <a:pt x="2042" y="275"/>
                  </a:lnTo>
                  <a:lnTo>
                    <a:pt x="2134" y="263"/>
                  </a:lnTo>
                  <a:lnTo>
                    <a:pt x="2224" y="250"/>
                  </a:lnTo>
                  <a:lnTo>
                    <a:pt x="2311" y="235"/>
                  </a:lnTo>
                  <a:lnTo>
                    <a:pt x="2398" y="218"/>
                  </a:lnTo>
                  <a:lnTo>
                    <a:pt x="2482" y="197"/>
                  </a:lnTo>
                  <a:lnTo>
                    <a:pt x="2563" y="176"/>
                  </a:lnTo>
                  <a:lnTo>
                    <a:pt x="2642" y="153"/>
                  </a:lnTo>
                  <a:lnTo>
                    <a:pt x="2717" y="127"/>
                  </a:lnTo>
                  <a:lnTo>
                    <a:pt x="2788" y="99"/>
                  </a:lnTo>
                  <a:lnTo>
                    <a:pt x="2856" y="68"/>
                  </a:lnTo>
                  <a:lnTo>
                    <a:pt x="2918" y="35"/>
                  </a:lnTo>
                  <a:lnTo>
                    <a:pt x="2977" y="0"/>
                  </a:lnTo>
                  <a:lnTo>
                    <a:pt x="2977" y="647"/>
                  </a:lnTo>
                  <a:lnTo>
                    <a:pt x="2918" y="682"/>
                  </a:lnTo>
                  <a:lnTo>
                    <a:pt x="2856" y="715"/>
                  </a:lnTo>
                  <a:lnTo>
                    <a:pt x="2787" y="745"/>
                  </a:lnTo>
                  <a:lnTo>
                    <a:pt x="2716" y="774"/>
                  </a:lnTo>
                  <a:lnTo>
                    <a:pt x="2642" y="799"/>
                  </a:lnTo>
                  <a:lnTo>
                    <a:pt x="2563" y="822"/>
                  </a:lnTo>
                  <a:lnTo>
                    <a:pt x="2482" y="844"/>
                  </a:lnTo>
                  <a:lnTo>
                    <a:pt x="2398" y="863"/>
                  </a:lnTo>
                  <a:lnTo>
                    <a:pt x="2311" y="881"/>
                  </a:lnTo>
                  <a:lnTo>
                    <a:pt x="2224" y="896"/>
                  </a:lnTo>
                  <a:lnTo>
                    <a:pt x="2134" y="909"/>
                  </a:lnTo>
                  <a:lnTo>
                    <a:pt x="2042" y="921"/>
                  </a:lnTo>
                  <a:lnTo>
                    <a:pt x="1950" y="930"/>
                  </a:lnTo>
                  <a:lnTo>
                    <a:pt x="1858" y="938"/>
                  </a:lnTo>
                  <a:lnTo>
                    <a:pt x="1765" y="944"/>
                  </a:lnTo>
                  <a:lnTo>
                    <a:pt x="1672" y="948"/>
                  </a:lnTo>
                  <a:lnTo>
                    <a:pt x="1580" y="951"/>
                  </a:lnTo>
                  <a:lnTo>
                    <a:pt x="1488" y="951"/>
                  </a:lnTo>
                  <a:lnTo>
                    <a:pt x="1397" y="951"/>
                  </a:lnTo>
                  <a:lnTo>
                    <a:pt x="1305" y="948"/>
                  </a:lnTo>
                  <a:lnTo>
                    <a:pt x="1212" y="944"/>
                  </a:lnTo>
                  <a:lnTo>
                    <a:pt x="1119" y="938"/>
                  </a:lnTo>
                  <a:lnTo>
                    <a:pt x="1027" y="930"/>
                  </a:lnTo>
                  <a:lnTo>
                    <a:pt x="935" y="921"/>
                  </a:lnTo>
                  <a:lnTo>
                    <a:pt x="843" y="909"/>
                  </a:lnTo>
                  <a:lnTo>
                    <a:pt x="753" y="896"/>
                  </a:lnTo>
                  <a:lnTo>
                    <a:pt x="666" y="881"/>
                  </a:lnTo>
                  <a:lnTo>
                    <a:pt x="579" y="863"/>
                  </a:lnTo>
                  <a:lnTo>
                    <a:pt x="495" y="844"/>
                  </a:lnTo>
                  <a:lnTo>
                    <a:pt x="414" y="822"/>
                  </a:lnTo>
                  <a:lnTo>
                    <a:pt x="335" y="799"/>
                  </a:lnTo>
                  <a:lnTo>
                    <a:pt x="261" y="774"/>
                  </a:lnTo>
                  <a:lnTo>
                    <a:pt x="190" y="745"/>
                  </a:lnTo>
                  <a:lnTo>
                    <a:pt x="121" y="715"/>
                  </a:lnTo>
                  <a:lnTo>
                    <a:pt x="59" y="682"/>
                  </a:lnTo>
                  <a:lnTo>
                    <a:pt x="0" y="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0">
                  <a:srgbClr val="EFAD00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E69789-DB61-4B5E-8CE1-EE1AE02EE32C}"/>
                </a:ext>
              </a:extLst>
            </p:cNvPr>
            <p:cNvGrpSpPr/>
            <p:nvPr/>
          </p:nvGrpSpPr>
          <p:grpSpPr>
            <a:xfrm>
              <a:off x="2614465" y="3079905"/>
              <a:ext cx="1031605" cy="1125550"/>
              <a:chOff x="749839" y="3008091"/>
              <a:chExt cx="1033728" cy="1127867"/>
            </a:xfrm>
          </p:grpSpPr>
          <p:sp>
            <p:nvSpPr>
              <p:cNvPr id="28" name="Freeform 126">
                <a:extLst>
                  <a:ext uri="{FF2B5EF4-FFF2-40B4-BE49-F238E27FC236}">
                    <a16:creationId xmlns:a16="http://schemas.microsoft.com/office/drawing/2014/main" id="{FCC2700B-1E1C-47AA-9432-404A12C88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999C94A6-7CB3-46DC-903E-974557754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1E35123-C81C-4F47-8DCC-198F56DF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680503D7-ADB8-43C6-AD1C-280DE190B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D691EEB-41AD-4B8A-909D-88E1B3F29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22FB5CEF-3CBF-4323-9784-B70E63EEC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C6718C3E-F189-4DCD-831F-9BBC81E4D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8057001A-FF5A-4479-AC69-C1E392D2C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85B97F74-3B2A-4729-94F1-313804412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FC938386-B2C1-42A9-9761-3EC68B13C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47A6EFB9-CD9B-4168-8958-70B1696F0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6A875D55-1216-4460-B990-F0453CA51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5CE4C476-A3FD-4C72-B489-B881D43DB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D2D8ED83-0B11-4069-90E7-6BC59E294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2" name="Freeform 21">
                <a:extLst>
                  <a:ext uri="{FF2B5EF4-FFF2-40B4-BE49-F238E27FC236}">
                    <a16:creationId xmlns:a16="http://schemas.microsoft.com/office/drawing/2014/main" id="{257D0E47-B835-4C22-934B-47885A695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5DB512DE-BB15-4438-B1A4-362C8F620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pic>
        <p:nvPicPr>
          <p:cNvPr id="58" name="Picture 2" descr="Image result for tensorflow logo">
            <a:extLst>
              <a:ext uri="{FF2B5EF4-FFF2-40B4-BE49-F238E27FC236}">
                <a16:creationId xmlns:a16="http://schemas.microsoft.com/office/drawing/2014/main" id="{A09CCB2C-1087-4C0A-8942-80716CA2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19" y="1569800"/>
            <a:ext cx="1762677" cy="1127946"/>
          </a:xfrm>
          <a:prstGeom prst="rect">
            <a:avLst/>
          </a:prstGeom>
          <a:noFill/>
          <a:effectLst>
            <a:outerShdw blurRad="952500" sx="102000" sy="102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Image result for scikit-learn logo">
            <a:extLst>
              <a:ext uri="{FF2B5EF4-FFF2-40B4-BE49-F238E27FC236}">
                <a16:creationId xmlns:a16="http://schemas.microsoft.com/office/drawing/2014/main" id="{B542526A-89E2-472B-8675-11A9E8BCC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659" y="4769206"/>
            <a:ext cx="1743304" cy="938943"/>
          </a:xfrm>
          <a:prstGeom prst="rect">
            <a:avLst/>
          </a:prstGeom>
          <a:noFill/>
          <a:effectLst>
            <a:outerShdw blurRad="952500" sx="102000" sy="102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2D5B292-0B6C-4A5B-8B68-F4CD4B31B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273" y="3499021"/>
            <a:ext cx="1868344" cy="639858"/>
          </a:xfrm>
          <a:prstGeom prst="rect">
            <a:avLst/>
          </a:prstGeom>
          <a:noFill/>
          <a:effectLst>
            <a:outerShdw blurRad="952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61" name="Picture 60" descr="A picture containing basketball&#10;&#10;Description generated with high confidence">
            <a:extLst>
              <a:ext uri="{FF2B5EF4-FFF2-40B4-BE49-F238E27FC236}">
                <a16:creationId xmlns:a16="http://schemas.microsoft.com/office/drawing/2014/main" id="{53C33E4D-AB57-4C7F-8B13-7DC6D85E3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1337" y="3768255"/>
            <a:ext cx="1312000" cy="13120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552727E8-9FFA-4FC0-AC55-3ADE2AB1C2C7}"/>
              </a:ext>
            </a:extLst>
          </p:cNvPr>
          <p:cNvGrpSpPr/>
          <p:nvPr/>
        </p:nvGrpSpPr>
        <p:grpSpPr>
          <a:xfrm>
            <a:off x="7001121" y="2486578"/>
            <a:ext cx="703820" cy="1127329"/>
            <a:chOff x="7008607" y="2527403"/>
            <a:chExt cx="703820" cy="1127329"/>
          </a:xfrm>
          <a:effectLst>
            <a:glow>
              <a:schemeClr val="tx1">
                <a:alpha val="40000"/>
              </a:schemeClr>
            </a:glow>
          </a:effectLst>
        </p:grpSpPr>
        <p:pic>
          <p:nvPicPr>
            <p:cNvPr id="63" name="Picture 62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0A584741-0C89-424A-A700-27EF762F9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08607" y="2994325"/>
              <a:ext cx="703820" cy="660407"/>
            </a:xfrm>
            <a:prstGeom prst="rect">
              <a:avLst/>
            </a:prstGeom>
          </p:spPr>
        </p:pic>
        <p:pic>
          <p:nvPicPr>
            <p:cNvPr id="64" name="Picture 63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059762B9-7431-4B9A-8BCA-71235640B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0907" y="2527403"/>
              <a:ext cx="592859" cy="433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50761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Machine Learning with ArcGIS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552AE9E3-4862-4511-BD9D-1A41F43F6770}"/>
              </a:ext>
            </a:extLst>
          </p:cNvPr>
          <p:cNvSpPr txBox="1">
            <a:spLocks/>
          </p:cNvSpPr>
          <p:nvPr/>
        </p:nvSpPr>
        <p:spPr>
          <a:xfrm>
            <a:off x="1066800" y="1981204"/>
            <a:ext cx="10369296" cy="342741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Clr>
                <a:srgbClr val="D07505"/>
              </a:buClr>
              <a:buSzPct val="90000"/>
              <a:buFont typeface="Arial"/>
              <a:buNone/>
            </a:pPr>
            <a:r>
              <a:rPr lang="en-US" sz="8800" dirty="0">
                <a:solidFill>
                  <a:srgbClr val="FFC000"/>
                </a:solidFill>
              </a:rPr>
              <a:t>DEMO</a:t>
            </a:r>
          </a:p>
          <a:p>
            <a:pPr marL="0" indent="0" algn="ctr">
              <a:buClr>
                <a:srgbClr val="D07505"/>
              </a:buClr>
              <a:buSzPct val="90000"/>
              <a:buFont typeface="Arial"/>
              <a:buNone/>
            </a:pPr>
            <a:r>
              <a:rPr lang="en-US" sz="6000" dirty="0">
                <a:solidFill>
                  <a:srgbClr val="FFC000"/>
                </a:solidFill>
              </a:rPr>
              <a:t>Machine Learning </a:t>
            </a:r>
            <a:r>
              <a:rPr lang="en-US" sz="6000" dirty="0" err="1">
                <a:solidFill>
                  <a:srgbClr val="FFC000"/>
                </a:solidFill>
              </a:rPr>
              <a:t>Jupyter</a:t>
            </a:r>
            <a:r>
              <a:rPr lang="en-US" sz="6000" dirty="0">
                <a:solidFill>
                  <a:srgbClr val="FFC000"/>
                </a:solidFill>
              </a:rPr>
              <a:t> Notebook</a:t>
            </a:r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3864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131E71-7C66-4766-A412-60E8980A22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5" y="3117272"/>
            <a:ext cx="4582392" cy="4582392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83228" y="2202877"/>
            <a:ext cx="10369296" cy="3427413"/>
          </a:xfrm>
        </p:spPr>
        <p:txBody>
          <a:bodyPr/>
          <a:lstStyle/>
          <a:p>
            <a:pPr marL="0" indent="0" algn="ctr">
              <a:buClr>
                <a:srgbClr val="D07505"/>
              </a:buClr>
              <a:buSzPct val="90000"/>
              <a:buNone/>
            </a:pPr>
            <a:r>
              <a:rPr lang="en-US" sz="9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0463997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GIS Concepts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What is geospatial data and how do I ingest it?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D07505"/>
              </a:buClr>
              <a:buSzPct val="90000"/>
            </a:pPr>
            <a:r>
              <a:rPr lang="en-US" dirty="0"/>
              <a:t>Feature classes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Vector data 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Contains attributes stored as tabular data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All features have a common schema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Shape files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A collection of feature classes of the same feature type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The </a:t>
            </a:r>
            <a:r>
              <a:rPr lang="en-US" dirty="0" err="1"/>
              <a:t>GeoDatabase</a:t>
            </a:r>
            <a:endParaRPr lang="en-US" dirty="0"/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A collection of feature classes of one OR MORE feature types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Hosted feature service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A feature class hosted on a server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When hosted on Server for ArcGIS these will have a REST endpoint</a:t>
            </a:r>
          </a:p>
        </p:txBody>
      </p:sp>
    </p:spTree>
    <p:extLst>
      <p:ext uri="{BB962C8B-B14F-4D97-AF65-F5344CB8AC3E}">
        <p14:creationId xmlns:p14="http://schemas.microsoft.com/office/powerpoint/2010/main" val="385892665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GIS Concepts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What is geospatial data and how do I ingest it?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DD94D1-5BB8-4B83-A814-61D03391E0D8}"/>
              </a:ext>
            </a:extLst>
          </p:cNvPr>
          <p:cNvGrpSpPr>
            <a:grpSpLocks noChangeAspect="1"/>
          </p:cNvGrpSpPr>
          <p:nvPr/>
        </p:nvGrpSpPr>
        <p:grpSpPr>
          <a:xfrm>
            <a:off x="7822536" y="3032801"/>
            <a:ext cx="2422900" cy="2202214"/>
            <a:chOff x="7752466" y="2642013"/>
            <a:chExt cx="587375" cy="395288"/>
          </a:xfrm>
        </p:grpSpPr>
        <p:sp useBgFill="1">
          <p:nvSpPr>
            <p:cNvPr id="7" name="Freeform 47">
              <a:extLst>
                <a:ext uri="{FF2B5EF4-FFF2-40B4-BE49-F238E27FC236}">
                  <a16:creationId xmlns:a16="http://schemas.microsoft.com/office/drawing/2014/main" id="{5B2EBB6E-4CAF-406A-9331-EC5E35804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2466" y="2642013"/>
              <a:ext cx="587375" cy="395288"/>
            </a:xfrm>
            <a:custGeom>
              <a:avLst/>
              <a:gdLst>
                <a:gd name="T0" fmla="*/ 1293 w 2586"/>
                <a:gd name="T1" fmla="*/ 0 h 1744"/>
                <a:gd name="T2" fmla="*/ 1324 w 2586"/>
                <a:gd name="T3" fmla="*/ 2 h 1744"/>
                <a:gd name="T4" fmla="*/ 1353 w 2586"/>
                <a:gd name="T5" fmla="*/ 7 h 1744"/>
                <a:gd name="T6" fmla="*/ 1382 w 2586"/>
                <a:gd name="T7" fmla="*/ 18 h 1744"/>
                <a:gd name="T8" fmla="*/ 1409 w 2586"/>
                <a:gd name="T9" fmla="*/ 32 h 1744"/>
                <a:gd name="T10" fmla="*/ 2478 w 2586"/>
                <a:gd name="T11" fmla="*/ 678 h 1744"/>
                <a:gd name="T12" fmla="*/ 2505 w 2586"/>
                <a:gd name="T13" fmla="*/ 698 h 1744"/>
                <a:gd name="T14" fmla="*/ 2529 w 2586"/>
                <a:gd name="T15" fmla="*/ 720 h 1744"/>
                <a:gd name="T16" fmla="*/ 2549 w 2586"/>
                <a:gd name="T17" fmla="*/ 747 h 1744"/>
                <a:gd name="T18" fmla="*/ 2565 w 2586"/>
                <a:gd name="T19" fmla="*/ 775 h 1744"/>
                <a:gd name="T20" fmla="*/ 2576 w 2586"/>
                <a:gd name="T21" fmla="*/ 806 h 1744"/>
                <a:gd name="T22" fmla="*/ 2584 w 2586"/>
                <a:gd name="T23" fmla="*/ 838 h 1744"/>
                <a:gd name="T24" fmla="*/ 2586 w 2586"/>
                <a:gd name="T25" fmla="*/ 872 h 1744"/>
                <a:gd name="T26" fmla="*/ 2584 w 2586"/>
                <a:gd name="T27" fmla="*/ 904 h 1744"/>
                <a:gd name="T28" fmla="*/ 2576 w 2586"/>
                <a:gd name="T29" fmla="*/ 936 h 1744"/>
                <a:gd name="T30" fmla="*/ 2565 w 2586"/>
                <a:gd name="T31" fmla="*/ 967 h 1744"/>
                <a:gd name="T32" fmla="*/ 2549 w 2586"/>
                <a:gd name="T33" fmla="*/ 995 h 1744"/>
                <a:gd name="T34" fmla="*/ 2529 w 2586"/>
                <a:gd name="T35" fmla="*/ 1022 h 1744"/>
                <a:gd name="T36" fmla="*/ 2505 w 2586"/>
                <a:gd name="T37" fmla="*/ 1044 h 1744"/>
                <a:gd name="T38" fmla="*/ 2478 w 2586"/>
                <a:gd name="T39" fmla="*/ 1064 h 1744"/>
                <a:gd name="T40" fmla="*/ 1409 w 2586"/>
                <a:gd name="T41" fmla="*/ 1711 h 1744"/>
                <a:gd name="T42" fmla="*/ 1382 w 2586"/>
                <a:gd name="T43" fmla="*/ 1725 h 1744"/>
                <a:gd name="T44" fmla="*/ 1353 w 2586"/>
                <a:gd name="T45" fmla="*/ 1736 h 1744"/>
                <a:gd name="T46" fmla="*/ 1324 w 2586"/>
                <a:gd name="T47" fmla="*/ 1742 h 1744"/>
                <a:gd name="T48" fmla="*/ 1292 w 2586"/>
                <a:gd name="T49" fmla="*/ 1744 h 1744"/>
                <a:gd name="T50" fmla="*/ 1262 w 2586"/>
                <a:gd name="T51" fmla="*/ 1742 h 1744"/>
                <a:gd name="T52" fmla="*/ 1232 w 2586"/>
                <a:gd name="T53" fmla="*/ 1736 h 1744"/>
                <a:gd name="T54" fmla="*/ 1203 w 2586"/>
                <a:gd name="T55" fmla="*/ 1725 h 1744"/>
                <a:gd name="T56" fmla="*/ 1176 w 2586"/>
                <a:gd name="T57" fmla="*/ 1711 h 1744"/>
                <a:gd name="T58" fmla="*/ 108 w 2586"/>
                <a:gd name="T59" fmla="*/ 1064 h 1744"/>
                <a:gd name="T60" fmla="*/ 81 w 2586"/>
                <a:gd name="T61" fmla="*/ 1044 h 1744"/>
                <a:gd name="T62" fmla="*/ 57 w 2586"/>
                <a:gd name="T63" fmla="*/ 1022 h 1744"/>
                <a:gd name="T64" fmla="*/ 37 w 2586"/>
                <a:gd name="T65" fmla="*/ 995 h 1744"/>
                <a:gd name="T66" fmla="*/ 21 w 2586"/>
                <a:gd name="T67" fmla="*/ 967 h 1744"/>
                <a:gd name="T68" fmla="*/ 10 w 2586"/>
                <a:gd name="T69" fmla="*/ 936 h 1744"/>
                <a:gd name="T70" fmla="*/ 2 w 2586"/>
                <a:gd name="T71" fmla="*/ 904 h 1744"/>
                <a:gd name="T72" fmla="*/ 0 w 2586"/>
                <a:gd name="T73" fmla="*/ 872 h 1744"/>
                <a:gd name="T74" fmla="*/ 2 w 2586"/>
                <a:gd name="T75" fmla="*/ 838 h 1744"/>
                <a:gd name="T76" fmla="*/ 10 w 2586"/>
                <a:gd name="T77" fmla="*/ 806 h 1744"/>
                <a:gd name="T78" fmla="*/ 21 w 2586"/>
                <a:gd name="T79" fmla="*/ 775 h 1744"/>
                <a:gd name="T80" fmla="*/ 38 w 2586"/>
                <a:gd name="T81" fmla="*/ 747 h 1744"/>
                <a:gd name="T82" fmla="*/ 57 w 2586"/>
                <a:gd name="T83" fmla="*/ 720 h 1744"/>
                <a:gd name="T84" fmla="*/ 81 w 2586"/>
                <a:gd name="T85" fmla="*/ 698 h 1744"/>
                <a:gd name="T86" fmla="*/ 108 w 2586"/>
                <a:gd name="T87" fmla="*/ 679 h 1744"/>
                <a:gd name="T88" fmla="*/ 1177 w 2586"/>
                <a:gd name="T89" fmla="*/ 32 h 1744"/>
                <a:gd name="T90" fmla="*/ 1204 w 2586"/>
                <a:gd name="T91" fmla="*/ 18 h 1744"/>
                <a:gd name="T92" fmla="*/ 1233 w 2586"/>
                <a:gd name="T93" fmla="*/ 7 h 1744"/>
                <a:gd name="T94" fmla="*/ 1262 w 2586"/>
                <a:gd name="T95" fmla="*/ 2 h 1744"/>
                <a:gd name="T96" fmla="*/ 1293 w 2586"/>
                <a:gd name="T97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6" h="1744">
                  <a:moveTo>
                    <a:pt x="1293" y="0"/>
                  </a:moveTo>
                  <a:lnTo>
                    <a:pt x="1324" y="2"/>
                  </a:lnTo>
                  <a:lnTo>
                    <a:pt x="1353" y="7"/>
                  </a:lnTo>
                  <a:lnTo>
                    <a:pt x="1382" y="18"/>
                  </a:lnTo>
                  <a:lnTo>
                    <a:pt x="1409" y="32"/>
                  </a:lnTo>
                  <a:lnTo>
                    <a:pt x="2478" y="678"/>
                  </a:lnTo>
                  <a:lnTo>
                    <a:pt x="2505" y="698"/>
                  </a:lnTo>
                  <a:lnTo>
                    <a:pt x="2529" y="720"/>
                  </a:lnTo>
                  <a:lnTo>
                    <a:pt x="2549" y="747"/>
                  </a:lnTo>
                  <a:lnTo>
                    <a:pt x="2565" y="775"/>
                  </a:lnTo>
                  <a:lnTo>
                    <a:pt x="2576" y="806"/>
                  </a:lnTo>
                  <a:lnTo>
                    <a:pt x="2584" y="838"/>
                  </a:lnTo>
                  <a:lnTo>
                    <a:pt x="2586" y="872"/>
                  </a:lnTo>
                  <a:lnTo>
                    <a:pt x="2584" y="904"/>
                  </a:lnTo>
                  <a:lnTo>
                    <a:pt x="2576" y="936"/>
                  </a:lnTo>
                  <a:lnTo>
                    <a:pt x="2565" y="967"/>
                  </a:lnTo>
                  <a:lnTo>
                    <a:pt x="2549" y="995"/>
                  </a:lnTo>
                  <a:lnTo>
                    <a:pt x="2529" y="1022"/>
                  </a:lnTo>
                  <a:lnTo>
                    <a:pt x="2505" y="1044"/>
                  </a:lnTo>
                  <a:lnTo>
                    <a:pt x="2478" y="1064"/>
                  </a:lnTo>
                  <a:lnTo>
                    <a:pt x="1409" y="1711"/>
                  </a:lnTo>
                  <a:lnTo>
                    <a:pt x="1382" y="1725"/>
                  </a:lnTo>
                  <a:lnTo>
                    <a:pt x="1353" y="1736"/>
                  </a:lnTo>
                  <a:lnTo>
                    <a:pt x="1324" y="1742"/>
                  </a:lnTo>
                  <a:lnTo>
                    <a:pt x="1292" y="1744"/>
                  </a:lnTo>
                  <a:lnTo>
                    <a:pt x="1262" y="1742"/>
                  </a:lnTo>
                  <a:lnTo>
                    <a:pt x="1232" y="1736"/>
                  </a:lnTo>
                  <a:lnTo>
                    <a:pt x="1203" y="1725"/>
                  </a:lnTo>
                  <a:lnTo>
                    <a:pt x="1176" y="1711"/>
                  </a:lnTo>
                  <a:lnTo>
                    <a:pt x="108" y="1064"/>
                  </a:lnTo>
                  <a:lnTo>
                    <a:pt x="81" y="1044"/>
                  </a:lnTo>
                  <a:lnTo>
                    <a:pt x="57" y="1022"/>
                  </a:lnTo>
                  <a:lnTo>
                    <a:pt x="37" y="995"/>
                  </a:lnTo>
                  <a:lnTo>
                    <a:pt x="21" y="967"/>
                  </a:lnTo>
                  <a:lnTo>
                    <a:pt x="10" y="936"/>
                  </a:lnTo>
                  <a:lnTo>
                    <a:pt x="2" y="904"/>
                  </a:lnTo>
                  <a:lnTo>
                    <a:pt x="0" y="872"/>
                  </a:lnTo>
                  <a:lnTo>
                    <a:pt x="2" y="838"/>
                  </a:lnTo>
                  <a:lnTo>
                    <a:pt x="10" y="806"/>
                  </a:lnTo>
                  <a:lnTo>
                    <a:pt x="21" y="775"/>
                  </a:lnTo>
                  <a:lnTo>
                    <a:pt x="38" y="747"/>
                  </a:lnTo>
                  <a:lnTo>
                    <a:pt x="57" y="720"/>
                  </a:lnTo>
                  <a:lnTo>
                    <a:pt x="81" y="698"/>
                  </a:lnTo>
                  <a:lnTo>
                    <a:pt x="108" y="679"/>
                  </a:lnTo>
                  <a:lnTo>
                    <a:pt x="1177" y="32"/>
                  </a:lnTo>
                  <a:lnTo>
                    <a:pt x="1204" y="18"/>
                  </a:lnTo>
                  <a:lnTo>
                    <a:pt x="1233" y="7"/>
                  </a:lnTo>
                  <a:lnTo>
                    <a:pt x="1262" y="2"/>
                  </a:lnTo>
                  <a:lnTo>
                    <a:pt x="1293" y="0"/>
                  </a:lnTo>
                  <a:close/>
                </a:path>
              </a:pathLst>
            </a:custGeom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>
                <a:latin typeface="Arial" charset="0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8FEBA9A9-77A5-49F5-97FC-CD97BCB28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866" y="2667413"/>
              <a:ext cx="536575" cy="344488"/>
            </a:xfrm>
            <a:custGeom>
              <a:avLst/>
              <a:gdLst>
                <a:gd name="T0" fmla="*/ 1181 w 2362"/>
                <a:gd name="T1" fmla="*/ 0 h 1519"/>
                <a:gd name="T2" fmla="*/ 1201 w 2362"/>
                <a:gd name="T3" fmla="*/ 2 h 1519"/>
                <a:gd name="T4" fmla="*/ 1221 w 2362"/>
                <a:gd name="T5" fmla="*/ 7 h 1519"/>
                <a:gd name="T6" fmla="*/ 1239 w 2362"/>
                <a:gd name="T7" fmla="*/ 16 h 1519"/>
                <a:gd name="T8" fmla="*/ 2307 w 2362"/>
                <a:gd name="T9" fmla="*/ 663 h 1519"/>
                <a:gd name="T10" fmla="*/ 2326 w 2362"/>
                <a:gd name="T11" fmla="*/ 677 h 1519"/>
                <a:gd name="T12" fmla="*/ 2341 w 2362"/>
                <a:gd name="T13" fmla="*/ 694 h 1519"/>
                <a:gd name="T14" fmla="*/ 2353 w 2362"/>
                <a:gd name="T15" fmla="*/ 714 h 1519"/>
                <a:gd name="T16" fmla="*/ 2359 w 2362"/>
                <a:gd name="T17" fmla="*/ 736 h 1519"/>
                <a:gd name="T18" fmla="*/ 2362 w 2362"/>
                <a:gd name="T19" fmla="*/ 760 h 1519"/>
                <a:gd name="T20" fmla="*/ 2359 w 2362"/>
                <a:gd name="T21" fmla="*/ 783 h 1519"/>
                <a:gd name="T22" fmla="*/ 2353 w 2362"/>
                <a:gd name="T23" fmla="*/ 804 h 1519"/>
                <a:gd name="T24" fmla="*/ 2341 w 2362"/>
                <a:gd name="T25" fmla="*/ 824 h 1519"/>
                <a:gd name="T26" fmla="*/ 2326 w 2362"/>
                <a:gd name="T27" fmla="*/ 841 h 1519"/>
                <a:gd name="T28" fmla="*/ 2307 w 2362"/>
                <a:gd name="T29" fmla="*/ 856 h 1519"/>
                <a:gd name="T30" fmla="*/ 1239 w 2362"/>
                <a:gd name="T31" fmla="*/ 1503 h 1519"/>
                <a:gd name="T32" fmla="*/ 1220 w 2362"/>
                <a:gd name="T33" fmla="*/ 1512 h 1519"/>
                <a:gd name="T34" fmla="*/ 1201 w 2362"/>
                <a:gd name="T35" fmla="*/ 1517 h 1519"/>
                <a:gd name="T36" fmla="*/ 1180 w 2362"/>
                <a:gd name="T37" fmla="*/ 1519 h 1519"/>
                <a:gd name="T38" fmla="*/ 1161 w 2362"/>
                <a:gd name="T39" fmla="*/ 1517 h 1519"/>
                <a:gd name="T40" fmla="*/ 1141 w 2362"/>
                <a:gd name="T41" fmla="*/ 1512 h 1519"/>
                <a:gd name="T42" fmla="*/ 1123 w 2362"/>
                <a:gd name="T43" fmla="*/ 1503 h 1519"/>
                <a:gd name="T44" fmla="*/ 55 w 2362"/>
                <a:gd name="T45" fmla="*/ 856 h 1519"/>
                <a:gd name="T46" fmla="*/ 36 w 2362"/>
                <a:gd name="T47" fmla="*/ 841 h 1519"/>
                <a:gd name="T48" fmla="*/ 21 w 2362"/>
                <a:gd name="T49" fmla="*/ 824 h 1519"/>
                <a:gd name="T50" fmla="*/ 9 w 2362"/>
                <a:gd name="T51" fmla="*/ 804 h 1519"/>
                <a:gd name="T52" fmla="*/ 3 w 2362"/>
                <a:gd name="T53" fmla="*/ 782 h 1519"/>
                <a:gd name="T54" fmla="*/ 0 w 2362"/>
                <a:gd name="T55" fmla="*/ 760 h 1519"/>
                <a:gd name="T56" fmla="*/ 3 w 2362"/>
                <a:gd name="T57" fmla="*/ 736 h 1519"/>
                <a:gd name="T58" fmla="*/ 9 w 2362"/>
                <a:gd name="T59" fmla="*/ 714 h 1519"/>
                <a:gd name="T60" fmla="*/ 21 w 2362"/>
                <a:gd name="T61" fmla="*/ 694 h 1519"/>
                <a:gd name="T62" fmla="*/ 36 w 2362"/>
                <a:gd name="T63" fmla="*/ 677 h 1519"/>
                <a:gd name="T64" fmla="*/ 55 w 2362"/>
                <a:gd name="T65" fmla="*/ 663 h 1519"/>
                <a:gd name="T66" fmla="*/ 1123 w 2362"/>
                <a:gd name="T67" fmla="*/ 16 h 1519"/>
                <a:gd name="T68" fmla="*/ 1141 w 2362"/>
                <a:gd name="T69" fmla="*/ 7 h 1519"/>
                <a:gd name="T70" fmla="*/ 1161 w 2362"/>
                <a:gd name="T71" fmla="*/ 2 h 1519"/>
                <a:gd name="T72" fmla="*/ 1181 w 2362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62" h="1519">
                  <a:moveTo>
                    <a:pt x="1181" y="0"/>
                  </a:moveTo>
                  <a:lnTo>
                    <a:pt x="1201" y="2"/>
                  </a:lnTo>
                  <a:lnTo>
                    <a:pt x="1221" y="7"/>
                  </a:lnTo>
                  <a:lnTo>
                    <a:pt x="1239" y="16"/>
                  </a:lnTo>
                  <a:lnTo>
                    <a:pt x="2307" y="663"/>
                  </a:lnTo>
                  <a:lnTo>
                    <a:pt x="2326" y="677"/>
                  </a:lnTo>
                  <a:lnTo>
                    <a:pt x="2341" y="694"/>
                  </a:lnTo>
                  <a:lnTo>
                    <a:pt x="2353" y="714"/>
                  </a:lnTo>
                  <a:lnTo>
                    <a:pt x="2359" y="736"/>
                  </a:lnTo>
                  <a:lnTo>
                    <a:pt x="2362" y="760"/>
                  </a:lnTo>
                  <a:lnTo>
                    <a:pt x="2359" y="783"/>
                  </a:lnTo>
                  <a:lnTo>
                    <a:pt x="2353" y="804"/>
                  </a:lnTo>
                  <a:lnTo>
                    <a:pt x="2341" y="824"/>
                  </a:lnTo>
                  <a:lnTo>
                    <a:pt x="2326" y="841"/>
                  </a:lnTo>
                  <a:lnTo>
                    <a:pt x="2307" y="856"/>
                  </a:lnTo>
                  <a:lnTo>
                    <a:pt x="1239" y="1503"/>
                  </a:lnTo>
                  <a:lnTo>
                    <a:pt x="1220" y="1512"/>
                  </a:lnTo>
                  <a:lnTo>
                    <a:pt x="1201" y="1517"/>
                  </a:lnTo>
                  <a:lnTo>
                    <a:pt x="1180" y="1519"/>
                  </a:lnTo>
                  <a:lnTo>
                    <a:pt x="1161" y="1517"/>
                  </a:lnTo>
                  <a:lnTo>
                    <a:pt x="1141" y="1512"/>
                  </a:lnTo>
                  <a:lnTo>
                    <a:pt x="1123" y="1503"/>
                  </a:lnTo>
                  <a:lnTo>
                    <a:pt x="55" y="856"/>
                  </a:lnTo>
                  <a:lnTo>
                    <a:pt x="36" y="841"/>
                  </a:lnTo>
                  <a:lnTo>
                    <a:pt x="21" y="824"/>
                  </a:lnTo>
                  <a:lnTo>
                    <a:pt x="9" y="804"/>
                  </a:lnTo>
                  <a:lnTo>
                    <a:pt x="3" y="782"/>
                  </a:lnTo>
                  <a:lnTo>
                    <a:pt x="0" y="760"/>
                  </a:lnTo>
                  <a:lnTo>
                    <a:pt x="3" y="736"/>
                  </a:lnTo>
                  <a:lnTo>
                    <a:pt x="9" y="714"/>
                  </a:lnTo>
                  <a:lnTo>
                    <a:pt x="21" y="694"/>
                  </a:lnTo>
                  <a:lnTo>
                    <a:pt x="36" y="677"/>
                  </a:lnTo>
                  <a:lnTo>
                    <a:pt x="55" y="663"/>
                  </a:lnTo>
                  <a:lnTo>
                    <a:pt x="1123" y="16"/>
                  </a:lnTo>
                  <a:lnTo>
                    <a:pt x="1141" y="7"/>
                  </a:lnTo>
                  <a:lnTo>
                    <a:pt x="1161" y="2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>
                <a:latin typeface="Arial" charset="0"/>
              </a:endParaRPr>
            </a:p>
          </p:txBody>
        </p:sp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9C3BF9D9-2F9F-4029-9823-E2CB270C6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3266" y="2692813"/>
              <a:ext cx="485775" cy="293688"/>
            </a:xfrm>
            <a:custGeom>
              <a:avLst/>
              <a:gdLst>
                <a:gd name="T0" fmla="*/ 1068 w 2136"/>
                <a:gd name="T1" fmla="*/ 0 h 1294"/>
                <a:gd name="T2" fmla="*/ 2136 w 2136"/>
                <a:gd name="T3" fmla="*/ 647 h 1294"/>
                <a:gd name="T4" fmla="*/ 1067 w 2136"/>
                <a:gd name="T5" fmla="*/ 1294 h 1294"/>
                <a:gd name="T6" fmla="*/ 0 w 2136"/>
                <a:gd name="T7" fmla="*/ 647 h 1294"/>
                <a:gd name="T8" fmla="*/ 1068 w 2136"/>
                <a:gd name="T9" fmla="*/ 0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6" h="1294">
                  <a:moveTo>
                    <a:pt x="1068" y="0"/>
                  </a:moveTo>
                  <a:lnTo>
                    <a:pt x="2136" y="647"/>
                  </a:lnTo>
                  <a:lnTo>
                    <a:pt x="1067" y="1294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EE9850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>
                <a:latin typeface="Arial" charset="0"/>
              </a:endParaRPr>
            </a:p>
          </p:txBody>
        </p:sp>
        <p:sp>
          <p:nvSpPr>
            <p:cNvPr id="13" name="Freeform 50">
              <a:extLst>
                <a:ext uri="{FF2B5EF4-FFF2-40B4-BE49-F238E27FC236}">
                  <a16:creationId xmlns:a16="http://schemas.microsoft.com/office/drawing/2014/main" id="{DA95C7AF-0C64-42CA-A86A-824739B4F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591" y="2692813"/>
              <a:ext cx="425450" cy="192088"/>
            </a:xfrm>
            <a:custGeom>
              <a:avLst/>
              <a:gdLst>
                <a:gd name="T0" fmla="*/ 806 w 1874"/>
                <a:gd name="T1" fmla="*/ 0 h 848"/>
                <a:gd name="T2" fmla="*/ 1874 w 1874"/>
                <a:gd name="T3" fmla="*/ 647 h 848"/>
                <a:gd name="T4" fmla="*/ 1541 w 1874"/>
                <a:gd name="T5" fmla="*/ 848 h 848"/>
                <a:gd name="T6" fmla="*/ 1518 w 1874"/>
                <a:gd name="T7" fmla="*/ 823 h 848"/>
                <a:gd name="T8" fmla="*/ 1493 w 1874"/>
                <a:gd name="T9" fmla="*/ 800 h 848"/>
                <a:gd name="T10" fmla="*/ 1468 w 1874"/>
                <a:gd name="T11" fmla="*/ 779 h 848"/>
                <a:gd name="T12" fmla="*/ 1407 w 1874"/>
                <a:gd name="T13" fmla="*/ 736 h 848"/>
                <a:gd name="T14" fmla="*/ 1346 w 1874"/>
                <a:gd name="T15" fmla="*/ 699 h 848"/>
                <a:gd name="T16" fmla="*/ 1286 w 1874"/>
                <a:gd name="T17" fmla="*/ 669 h 848"/>
                <a:gd name="T18" fmla="*/ 1225 w 1874"/>
                <a:gd name="T19" fmla="*/ 644 h 848"/>
                <a:gd name="T20" fmla="*/ 1164 w 1874"/>
                <a:gd name="T21" fmla="*/ 625 h 848"/>
                <a:gd name="T22" fmla="*/ 1102 w 1874"/>
                <a:gd name="T23" fmla="*/ 612 h 848"/>
                <a:gd name="T24" fmla="*/ 1037 w 1874"/>
                <a:gd name="T25" fmla="*/ 604 h 848"/>
                <a:gd name="T26" fmla="*/ 971 w 1874"/>
                <a:gd name="T27" fmla="*/ 601 h 848"/>
                <a:gd name="T28" fmla="*/ 894 w 1874"/>
                <a:gd name="T29" fmla="*/ 604 h 848"/>
                <a:gd name="T30" fmla="*/ 816 w 1874"/>
                <a:gd name="T31" fmla="*/ 612 h 848"/>
                <a:gd name="T32" fmla="*/ 735 w 1874"/>
                <a:gd name="T33" fmla="*/ 621 h 848"/>
                <a:gd name="T34" fmla="*/ 679 w 1874"/>
                <a:gd name="T35" fmla="*/ 627 h 848"/>
                <a:gd name="T36" fmla="*/ 621 w 1874"/>
                <a:gd name="T37" fmla="*/ 634 h 848"/>
                <a:gd name="T38" fmla="*/ 562 w 1874"/>
                <a:gd name="T39" fmla="*/ 639 h 848"/>
                <a:gd name="T40" fmla="*/ 500 w 1874"/>
                <a:gd name="T41" fmla="*/ 643 h 848"/>
                <a:gd name="T42" fmla="*/ 434 w 1874"/>
                <a:gd name="T43" fmla="*/ 644 h 848"/>
                <a:gd name="T44" fmla="*/ 396 w 1874"/>
                <a:gd name="T45" fmla="*/ 644 h 848"/>
                <a:gd name="T46" fmla="*/ 337 w 1874"/>
                <a:gd name="T47" fmla="*/ 639 h 848"/>
                <a:gd name="T48" fmla="*/ 279 w 1874"/>
                <a:gd name="T49" fmla="*/ 629 h 848"/>
                <a:gd name="T50" fmla="*/ 222 w 1874"/>
                <a:gd name="T51" fmla="*/ 613 h 848"/>
                <a:gd name="T52" fmla="*/ 165 w 1874"/>
                <a:gd name="T53" fmla="*/ 589 h 848"/>
                <a:gd name="T54" fmla="*/ 109 w 1874"/>
                <a:gd name="T55" fmla="*/ 562 h 848"/>
                <a:gd name="T56" fmla="*/ 54 w 1874"/>
                <a:gd name="T57" fmla="*/ 527 h 848"/>
                <a:gd name="T58" fmla="*/ 0 w 1874"/>
                <a:gd name="T59" fmla="*/ 487 h 848"/>
                <a:gd name="T60" fmla="*/ 806 w 1874"/>
                <a:gd name="T61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74" h="848">
                  <a:moveTo>
                    <a:pt x="806" y="0"/>
                  </a:moveTo>
                  <a:lnTo>
                    <a:pt x="1874" y="647"/>
                  </a:lnTo>
                  <a:lnTo>
                    <a:pt x="1541" y="848"/>
                  </a:lnTo>
                  <a:lnTo>
                    <a:pt x="1518" y="823"/>
                  </a:lnTo>
                  <a:lnTo>
                    <a:pt x="1493" y="800"/>
                  </a:lnTo>
                  <a:lnTo>
                    <a:pt x="1468" y="779"/>
                  </a:lnTo>
                  <a:lnTo>
                    <a:pt x="1407" y="736"/>
                  </a:lnTo>
                  <a:lnTo>
                    <a:pt x="1346" y="699"/>
                  </a:lnTo>
                  <a:lnTo>
                    <a:pt x="1286" y="669"/>
                  </a:lnTo>
                  <a:lnTo>
                    <a:pt x="1225" y="644"/>
                  </a:lnTo>
                  <a:lnTo>
                    <a:pt x="1164" y="625"/>
                  </a:lnTo>
                  <a:lnTo>
                    <a:pt x="1102" y="612"/>
                  </a:lnTo>
                  <a:lnTo>
                    <a:pt x="1037" y="604"/>
                  </a:lnTo>
                  <a:lnTo>
                    <a:pt x="971" y="601"/>
                  </a:lnTo>
                  <a:lnTo>
                    <a:pt x="894" y="604"/>
                  </a:lnTo>
                  <a:lnTo>
                    <a:pt x="816" y="612"/>
                  </a:lnTo>
                  <a:lnTo>
                    <a:pt x="735" y="621"/>
                  </a:lnTo>
                  <a:lnTo>
                    <a:pt x="679" y="627"/>
                  </a:lnTo>
                  <a:lnTo>
                    <a:pt x="621" y="634"/>
                  </a:lnTo>
                  <a:lnTo>
                    <a:pt x="562" y="639"/>
                  </a:lnTo>
                  <a:lnTo>
                    <a:pt x="500" y="643"/>
                  </a:lnTo>
                  <a:lnTo>
                    <a:pt x="434" y="644"/>
                  </a:lnTo>
                  <a:lnTo>
                    <a:pt x="396" y="644"/>
                  </a:lnTo>
                  <a:lnTo>
                    <a:pt x="337" y="639"/>
                  </a:lnTo>
                  <a:lnTo>
                    <a:pt x="279" y="629"/>
                  </a:lnTo>
                  <a:lnTo>
                    <a:pt x="222" y="613"/>
                  </a:lnTo>
                  <a:lnTo>
                    <a:pt x="165" y="589"/>
                  </a:lnTo>
                  <a:lnTo>
                    <a:pt x="109" y="562"/>
                  </a:lnTo>
                  <a:lnTo>
                    <a:pt x="54" y="527"/>
                  </a:lnTo>
                  <a:lnTo>
                    <a:pt x="0" y="48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>
                <a:latin typeface="Arial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79CBC-1274-42E7-9DD2-9B7FC87BC670}"/>
              </a:ext>
            </a:extLst>
          </p:cNvPr>
          <p:cNvGrpSpPr>
            <a:grpSpLocks noChangeAspect="1"/>
          </p:cNvGrpSpPr>
          <p:nvPr/>
        </p:nvGrpSpPr>
        <p:grpSpPr>
          <a:xfrm>
            <a:off x="1740504" y="3087917"/>
            <a:ext cx="2422900" cy="2202214"/>
            <a:chOff x="899292" y="4144168"/>
            <a:chExt cx="587375" cy="395288"/>
          </a:xfrm>
        </p:grpSpPr>
        <p:sp useBgFill="1">
          <p:nvSpPr>
            <p:cNvPr id="15" name="Freeform 23">
              <a:extLst>
                <a:ext uri="{FF2B5EF4-FFF2-40B4-BE49-F238E27FC236}">
                  <a16:creationId xmlns:a16="http://schemas.microsoft.com/office/drawing/2014/main" id="{2849120A-4F30-40A7-960B-881BA8566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292" y="4144168"/>
              <a:ext cx="587375" cy="395288"/>
            </a:xfrm>
            <a:custGeom>
              <a:avLst/>
              <a:gdLst>
                <a:gd name="T0" fmla="*/ 1293 w 2586"/>
                <a:gd name="T1" fmla="*/ 0 h 1744"/>
                <a:gd name="T2" fmla="*/ 1324 w 2586"/>
                <a:gd name="T3" fmla="*/ 2 h 1744"/>
                <a:gd name="T4" fmla="*/ 1353 w 2586"/>
                <a:gd name="T5" fmla="*/ 7 h 1744"/>
                <a:gd name="T6" fmla="*/ 1382 w 2586"/>
                <a:gd name="T7" fmla="*/ 18 h 1744"/>
                <a:gd name="T8" fmla="*/ 1409 w 2586"/>
                <a:gd name="T9" fmla="*/ 32 h 1744"/>
                <a:gd name="T10" fmla="*/ 2478 w 2586"/>
                <a:gd name="T11" fmla="*/ 678 h 1744"/>
                <a:gd name="T12" fmla="*/ 2505 w 2586"/>
                <a:gd name="T13" fmla="*/ 698 h 1744"/>
                <a:gd name="T14" fmla="*/ 2529 w 2586"/>
                <a:gd name="T15" fmla="*/ 720 h 1744"/>
                <a:gd name="T16" fmla="*/ 2549 w 2586"/>
                <a:gd name="T17" fmla="*/ 747 h 1744"/>
                <a:gd name="T18" fmla="*/ 2565 w 2586"/>
                <a:gd name="T19" fmla="*/ 775 h 1744"/>
                <a:gd name="T20" fmla="*/ 2576 w 2586"/>
                <a:gd name="T21" fmla="*/ 806 h 1744"/>
                <a:gd name="T22" fmla="*/ 2584 w 2586"/>
                <a:gd name="T23" fmla="*/ 838 h 1744"/>
                <a:gd name="T24" fmla="*/ 2586 w 2586"/>
                <a:gd name="T25" fmla="*/ 872 h 1744"/>
                <a:gd name="T26" fmla="*/ 2584 w 2586"/>
                <a:gd name="T27" fmla="*/ 904 h 1744"/>
                <a:gd name="T28" fmla="*/ 2576 w 2586"/>
                <a:gd name="T29" fmla="*/ 936 h 1744"/>
                <a:gd name="T30" fmla="*/ 2565 w 2586"/>
                <a:gd name="T31" fmla="*/ 967 h 1744"/>
                <a:gd name="T32" fmla="*/ 2549 w 2586"/>
                <a:gd name="T33" fmla="*/ 995 h 1744"/>
                <a:gd name="T34" fmla="*/ 2529 w 2586"/>
                <a:gd name="T35" fmla="*/ 1022 h 1744"/>
                <a:gd name="T36" fmla="*/ 2505 w 2586"/>
                <a:gd name="T37" fmla="*/ 1044 h 1744"/>
                <a:gd name="T38" fmla="*/ 2478 w 2586"/>
                <a:gd name="T39" fmla="*/ 1064 h 1744"/>
                <a:gd name="T40" fmla="*/ 1409 w 2586"/>
                <a:gd name="T41" fmla="*/ 1711 h 1744"/>
                <a:gd name="T42" fmla="*/ 1382 w 2586"/>
                <a:gd name="T43" fmla="*/ 1725 h 1744"/>
                <a:gd name="T44" fmla="*/ 1353 w 2586"/>
                <a:gd name="T45" fmla="*/ 1736 h 1744"/>
                <a:gd name="T46" fmla="*/ 1324 w 2586"/>
                <a:gd name="T47" fmla="*/ 1742 h 1744"/>
                <a:gd name="T48" fmla="*/ 1292 w 2586"/>
                <a:gd name="T49" fmla="*/ 1744 h 1744"/>
                <a:gd name="T50" fmla="*/ 1262 w 2586"/>
                <a:gd name="T51" fmla="*/ 1742 h 1744"/>
                <a:gd name="T52" fmla="*/ 1232 w 2586"/>
                <a:gd name="T53" fmla="*/ 1736 h 1744"/>
                <a:gd name="T54" fmla="*/ 1203 w 2586"/>
                <a:gd name="T55" fmla="*/ 1725 h 1744"/>
                <a:gd name="T56" fmla="*/ 1176 w 2586"/>
                <a:gd name="T57" fmla="*/ 1711 h 1744"/>
                <a:gd name="T58" fmla="*/ 108 w 2586"/>
                <a:gd name="T59" fmla="*/ 1064 h 1744"/>
                <a:gd name="T60" fmla="*/ 81 w 2586"/>
                <a:gd name="T61" fmla="*/ 1044 h 1744"/>
                <a:gd name="T62" fmla="*/ 57 w 2586"/>
                <a:gd name="T63" fmla="*/ 1022 h 1744"/>
                <a:gd name="T64" fmla="*/ 37 w 2586"/>
                <a:gd name="T65" fmla="*/ 995 h 1744"/>
                <a:gd name="T66" fmla="*/ 21 w 2586"/>
                <a:gd name="T67" fmla="*/ 967 h 1744"/>
                <a:gd name="T68" fmla="*/ 10 w 2586"/>
                <a:gd name="T69" fmla="*/ 936 h 1744"/>
                <a:gd name="T70" fmla="*/ 2 w 2586"/>
                <a:gd name="T71" fmla="*/ 904 h 1744"/>
                <a:gd name="T72" fmla="*/ 0 w 2586"/>
                <a:gd name="T73" fmla="*/ 872 h 1744"/>
                <a:gd name="T74" fmla="*/ 2 w 2586"/>
                <a:gd name="T75" fmla="*/ 838 h 1744"/>
                <a:gd name="T76" fmla="*/ 10 w 2586"/>
                <a:gd name="T77" fmla="*/ 806 h 1744"/>
                <a:gd name="T78" fmla="*/ 21 w 2586"/>
                <a:gd name="T79" fmla="*/ 775 h 1744"/>
                <a:gd name="T80" fmla="*/ 38 w 2586"/>
                <a:gd name="T81" fmla="*/ 747 h 1744"/>
                <a:gd name="T82" fmla="*/ 57 w 2586"/>
                <a:gd name="T83" fmla="*/ 720 h 1744"/>
                <a:gd name="T84" fmla="*/ 81 w 2586"/>
                <a:gd name="T85" fmla="*/ 698 h 1744"/>
                <a:gd name="T86" fmla="*/ 108 w 2586"/>
                <a:gd name="T87" fmla="*/ 679 h 1744"/>
                <a:gd name="T88" fmla="*/ 1177 w 2586"/>
                <a:gd name="T89" fmla="*/ 32 h 1744"/>
                <a:gd name="T90" fmla="*/ 1204 w 2586"/>
                <a:gd name="T91" fmla="*/ 18 h 1744"/>
                <a:gd name="T92" fmla="*/ 1233 w 2586"/>
                <a:gd name="T93" fmla="*/ 7 h 1744"/>
                <a:gd name="T94" fmla="*/ 1262 w 2586"/>
                <a:gd name="T95" fmla="*/ 2 h 1744"/>
                <a:gd name="T96" fmla="*/ 1293 w 2586"/>
                <a:gd name="T97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6" h="1744">
                  <a:moveTo>
                    <a:pt x="1293" y="0"/>
                  </a:moveTo>
                  <a:lnTo>
                    <a:pt x="1324" y="2"/>
                  </a:lnTo>
                  <a:lnTo>
                    <a:pt x="1353" y="7"/>
                  </a:lnTo>
                  <a:lnTo>
                    <a:pt x="1382" y="18"/>
                  </a:lnTo>
                  <a:lnTo>
                    <a:pt x="1409" y="32"/>
                  </a:lnTo>
                  <a:lnTo>
                    <a:pt x="2478" y="678"/>
                  </a:lnTo>
                  <a:lnTo>
                    <a:pt x="2505" y="698"/>
                  </a:lnTo>
                  <a:lnTo>
                    <a:pt x="2529" y="720"/>
                  </a:lnTo>
                  <a:lnTo>
                    <a:pt x="2549" y="747"/>
                  </a:lnTo>
                  <a:lnTo>
                    <a:pt x="2565" y="775"/>
                  </a:lnTo>
                  <a:lnTo>
                    <a:pt x="2576" y="806"/>
                  </a:lnTo>
                  <a:lnTo>
                    <a:pt x="2584" y="838"/>
                  </a:lnTo>
                  <a:lnTo>
                    <a:pt x="2586" y="872"/>
                  </a:lnTo>
                  <a:lnTo>
                    <a:pt x="2584" y="904"/>
                  </a:lnTo>
                  <a:lnTo>
                    <a:pt x="2576" y="936"/>
                  </a:lnTo>
                  <a:lnTo>
                    <a:pt x="2565" y="967"/>
                  </a:lnTo>
                  <a:lnTo>
                    <a:pt x="2549" y="995"/>
                  </a:lnTo>
                  <a:lnTo>
                    <a:pt x="2529" y="1022"/>
                  </a:lnTo>
                  <a:lnTo>
                    <a:pt x="2505" y="1044"/>
                  </a:lnTo>
                  <a:lnTo>
                    <a:pt x="2478" y="1064"/>
                  </a:lnTo>
                  <a:lnTo>
                    <a:pt x="1409" y="1711"/>
                  </a:lnTo>
                  <a:lnTo>
                    <a:pt x="1382" y="1725"/>
                  </a:lnTo>
                  <a:lnTo>
                    <a:pt x="1353" y="1736"/>
                  </a:lnTo>
                  <a:lnTo>
                    <a:pt x="1324" y="1742"/>
                  </a:lnTo>
                  <a:lnTo>
                    <a:pt x="1292" y="1744"/>
                  </a:lnTo>
                  <a:lnTo>
                    <a:pt x="1262" y="1742"/>
                  </a:lnTo>
                  <a:lnTo>
                    <a:pt x="1232" y="1736"/>
                  </a:lnTo>
                  <a:lnTo>
                    <a:pt x="1203" y="1725"/>
                  </a:lnTo>
                  <a:lnTo>
                    <a:pt x="1176" y="1711"/>
                  </a:lnTo>
                  <a:lnTo>
                    <a:pt x="108" y="1064"/>
                  </a:lnTo>
                  <a:lnTo>
                    <a:pt x="81" y="1044"/>
                  </a:lnTo>
                  <a:lnTo>
                    <a:pt x="57" y="1022"/>
                  </a:lnTo>
                  <a:lnTo>
                    <a:pt x="37" y="995"/>
                  </a:lnTo>
                  <a:lnTo>
                    <a:pt x="21" y="967"/>
                  </a:lnTo>
                  <a:lnTo>
                    <a:pt x="10" y="936"/>
                  </a:lnTo>
                  <a:lnTo>
                    <a:pt x="2" y="904"/>
                  </a:lnTo>
                  <a:lnTo>
                    <a:pt x="0" y="872"/>
                  </a:lnTo>
                  <a:lnTo>
                    <a:pt x="2" y="838"/>
                  </a:lnTo>
                  <a:lnTo>
                    <a:pt x="10" y="806"/>
                  </a:lnTo>
                  <a:lnTo>
                    <a:pt x="21" y="775"/>
                  </a:lnTo>
                  <a:lnTo>
                    <a:pt x="38" y="747"/>
                  </a:lnTo>
                  <a:lnTo>
                    <a:pt x="57" y="720"/>
                  </a:lnTo>
                  <a:lnTo>
                    <a:pt x="81" y="698"/>
                  </a:lnTo>
                  <a:lnTo>
                    <a:pt x="108" y="679"/>
                  </a:lnTo>
                  <a:lnTo>
                    <a:pt x="1177" y="32"/>
                  </a:lnTo>
                  <a:lnTo>
                    <a:pt x="1204" y="18"/>
                  </a:lnTo>
                  <a:lnTo>
                    <a:pt x="1233" y="7"/>
                  </a:lnTo>
                  <a:lnTo>
                    <a:pt x="1262" y="2"/>
                  </a:lnTo>
                  <a:lnTo>
                    <a:pt x="1293" y="0"/>
                  </a:lnTo>
                  <a:close/>
                </a:path>
              </a:pathLst>
            </a:custGeom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AB121C28-9F6F-449B-B930-3E4EEE416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692" y="4169568"/>
              <a:ext cx="536575" cy="344488"/>
            </a:xfrm>
            <a:custGeom>
              <a:avLst/>
              <a:gdLst>
                <a:gd name="T0" fmla="*/ 1181 w 2362"/>
                <a:gd name="T1" fmla="*/ 0 h 1519"/>
                <a:gd name="T2" fmla="*/ 1201 w 2362"/>
                <a:gd name="T3" fmla="*/ 2 h 1519"/>
                <a:gd name="T4" fmla="*/ 1221 w 2362"/>
                <a:gd name="T5" fmla="*/ 7 h 1519"/>
                <a:gd name="T6" fmla="*/ 1239 w 2362"/>
                <a:gd name="T7" fmla="*/ 16 h 1519"/>
                <a:gd name="T8" fmla="*/ 2307 w 2362"/>
                <a:gd name="T9" fmla="*/ 663 h 1519"/>
                <a:gd name="T10" fmla="*/ 2326 w 2362"/>
                <a:gd name="T11" fmla="*/ 677 h 1519"/>
                <a:gd name="T12" fmla="*/ 2341 w 2362"/>
                <a:gd name="T13" fmla="*/ 694 h 1519"/>
                <a:gd name="T14" fmla="*/ 2353 w 2362"/>
                <a:gd name="T15" fmla="*/ 714 h 1519"/>
                <a:gd name="T16" fmla="*/ 2359 w 2362"/>
                <a:gd name="T17" fmla="*/ 736 h 1519"/>
                <a:gd name="T18" fmla="*/ 2362 w 2362"/>
                <a:gd name="T19" fmla="*/ 760 h 1519"/>
                <a:gd name="T20" fmla="*/ 2359 w 2362"/>
                <a:gd name="T21" fmla="*/ 783 h 1519"/>
                <a:gd name="T22" fmla="*/ 2353 w 2362"/>
                <a:gd name="T23" fmla="*/ 804 h 1519"/>
                <a:gd name="T24" fmla="*/ 2341 w 2362"/>
                <a:gd name="T25" fmla="*/ 824 h 1519"/>
                <a:gd name="T26" fmla="*/ 2326 w 2362"/>
                <a:gd name="T27" fmla="*/ 841 h 1519"/>
                <a:gd name="T28" fmla="*/ 2307 w 2362"/>
                <a:gd name="T29" fmla="*/ 856 h 1519"/>
                <a:gd name="T30" fmla="*/ 1239 w 2362"/>
                <a:gd name="T31" fmla="*/ 1503 h 1519"/>
                <a:gd name="T32" fmla="*/ 1220 w 2362"/>
                <a:gd name="T33" fmla="*/ 1512 h 1519"/>
                <a:gd name="T34" fmla="*/ 1201 w 2362"/>
                <a:gd name="T35" fmla="*/ 1517 h 1519"/>
                <a:gd name="T36" fmla="*/ 1180 w 2362"/>
                <a:gd name="T37" fmla="*/ 1519 h 1519"/>
                <a:gd name="T38" fmla="*/ 1161 w 2362"/>
                <a:gd name="T39" fmla="*/ 1517 h 1519"/>
                <a:gd name="T40" fmla="*/ 1141 w 2362"/>
                <a:gd name="T41" fmla="*/ 1512 h 1519"/>
                <a:gd name="T42" fmla="*/ 1123 w 2362"/>
                <a:gd name="T43" fmla="*/ 1503 h 1519"/>
                <a:gd name="T44" fmla="*/ 55 w 2362"/>
                <a:gd name="T45" fmla="*/ 856 h 1519"/>
                <a:gd name="T46" fmla="*/ 36 w 2362"/>
                <a:gd name="T47" fmla="*/ 841 h 1519"/>
                <a:gd name="T48" fmla="*/ 21 w 2362"/>
                <a:gd name="T49" fmla="*/ 824 h 1519"/>
                <a:gd name="T50" fmla="*/ 9 w 2362"/>
                <a:gd name="T51" fmla="*/ 804 h 1519"/>
                <a:gd name="T52" fmla="*/ 3 w 2362"/>
                <a:gd name="T53" fmla="*/ 782 h 1519"/>
                <a:gd name="T54" fmla="*/ 0 w 2362"/>
                <a:gd name="T55" fmla="*/ 760 h 1519"/>
                <a:gd name="T56" fmla="*/ 3 w 2362"/>
                <a:gd name="T57" fmla="*/ 736 h 1519"/>
                <a:gd name="T58" fmla="*/ 9 w 2362"/>
                <a:gd name="T59" fmla="*/ 714 h 1519"/>
                <a:gd name="T60" fmla="*/ 21 w 2362"/>
                <a:gd name="T61" fmla="*/ 694 h 1519"/>
                <a:gd name="T62" fmla="*/ 36 w 2362"/>
                <a:gd name="T63" fmla="*/ 677 h 1519"/>
                <a:gd name="T64" fmla="*/ 55 w 2362"/>
                <a:gd name="T65" fmla="*/ 663 h 1519"/>
                <a:gd name="T66" fmla="*/ 1123 w 2362"/>
                <a:gd name="T67" fmla="*/ 16 h 1519"/>
                <a:gd name="T68" fmla="*/ 1141 w 2362"/>
                <a:gd name="T69" fmla="*/ 7 h 1519"/>
                <a:gd name="T70" fmla="*/ 1161 w 2362"/>
                <a:gd name="T71" fmla="*/ 2 h 1519"/>
                <a:gd name="T72" fmla="*/ 1181 w 2362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62" h="1519">
                  <a:moveTo>
                    <a:pt x="1181" y="0"/>
                  </a:moveTo>
                  <a:lnTo>
                    <a:pt x="1201" y="2"/>
                  </a:lnTo>
                  <a:lnTo>
                    <a:pt x="1221" y="7"/>
                  </a:lnTo>
                  <a:lnTo>
                    <a:pt x="1239" y="16"/>
                  </a:lnTo>
                  <a:lnTo>
                    <a:pt x="2307" y="663"/>
                  </a:lnTo>
                  <a:lnTo>
                    <a:pt x="2326" y="677"/>
                  </a:lnTo>
                  <a:lnTo>
                    <a:pt x="2341" y="694"/>
                  </a:lnTo>
                  <a:lnTo>
                    <a:pt x="2353" y="714"/>
                  </a:lnTo>
                  <a:lnTo>
                    <a:pt x="2359" y="736"/>
                  </a:lnTo>
                  <a:lnTo>
                    <a:pt x="2362" y="760"/>
                  </a:lnTo>
                  <a:lnTo>
                    <a:pt x="2359" y="783"/>
                  </a:lnTo>
                  <a:lnTo>
                    <a:pt x="2353" y="804"/>
                  </a:lnTo>
                  <a:lnTo>
                    <a:pt x="2341" y="824"/>
                  </a:lnTo>
                  <a:lnTo>
                    <a:pt x="2326" y="841"/>
                  </a:lnTo>
                  <a:lnTo>
                    <a:pt x="2307" y="856"/>
                  </a:lnTo>
                  <a:lnTo>
                    <a:pt x="1239" y="1503"/>
                  </a:lnTo>
                  <a:lnTo>
                    <a:pt x="1220" y="1512"/>
                  </a:lnTo>
                  <a:lnTo>
                    <a:pt x="1201" y="1517"/>
                  </a:lnTo>
                  <a:lnTo>
                    <a:pt x="1180" y="1519"/>
                  </a:lnTo>
                  <a:lnTo>
                    <a:pt x="1161" y="1517"/>
                  </a:lnTo>
                  <a:lnTo>
                    <a:pt x="1141" y="1512"/>
                  </a:lnTo>
                  <a:lnTo>
                    <a:pt x="1123" y="1503"/>
                  </a:lnTo>
                  <a:lnTo>
                    <a:pt x="55" y="856"/>
                  </a:lnTo>
                  <a:lnTo>
                    <a:pt x="36" y="841"/>
                  </a:lnTo>
                  <a:lnTo>
                    <a:pt x="21" y="824"/>
                  </a:lnTo>
                  <a:lnTo>
                    <a:pt x="9" y="804"/>
                  </a:lnTo>
                  <a:lnTo>
                    <a:pt x="3" y="782"/>
                  </a:lnTo>
                  <a:lnTo>
                    <a:pt x="0" y="760"/>
                  </a:lnTo>
                  <a:lnTo>
                    <a:pt x="3" y="736"/>
                  </a:lnTo>
                  <a:lnTo>
                    <a:pt x="9" y="714"/>
                  </a:lnTo>
                  <a:lnTo>
                    <a:pt x="21" y="694"/>
                  </a:lnTo>
                  <a:lnTo>
                    <a:pt x="36" y="677"/>
                  </a:lnTo>
                  <a:lnTo>
                    <a:pt x="55" y="663"/>
                  </a:lnTo>
                  <a:lnTo>
                    <a:pt x="1123" y="16"/>
                  </a:lnTo>
                  <a:lnTo>
                    <a:pt x="1141" y="7"/>
                  </a:lnTo>
                  <a:lnTo>
                    <a:pt x="1161" y="2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B0D6E17B-C708-478A-93B6-F3CBBCD9D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092" y="4194968"/>
              <a:ext cx="485775" cy="293688"/>
            </a:xfrm>
            <a:custGeom>
              <a:avLst/>
              <a:gdLst>
                <a:gd name="T0" fmla="*/ 1068 w 2136"/>
                <a:gd name="T1" fmla="*/ 0 h 1294"/>
                <a:gd name="T2" fmla="*/ 2136 w 2136"/>
                <a:gd name="T3" fmla="*/ 647 h 1294"/>
                <a:gd name="T4" fmla="*/ 1067 w 2136"/>
                <a:gd name="T5" fmla="*/ 1294 h 1294"/>
                <a:gd name="T6" fmla="*/ 0 w 2136"/>
                <a:gd name="T7" fmla="*/ 647 h 1294"/>
                <a:gd name="T8" fmla="*/ 1068 w 2136"/>
                <a:gd name="T9" fmla="*/ 0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6" h="1294">
                  <a:moveTo>
                    <a:pt x="1068" y="0"/>
                  </a:moveTo>
                  <a:lnTo>
                    <a:pt x="2136" y="647"/>
                  </a:lnTo>
                  <a:lnTo>
                    <a:pt x="1067" y="1294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59A400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55DA78A1-2F21-4C5A-8F2E-4E8962A811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342" y="4256881"/>
              <a:ext cx="249238" cy="158750"/>
            </a:xfrm>
            <a:custGeom>
              <a:avLst/>
              <a:gdLst>
                <a:gd name="T0" fmla="*/ 996 w 1102"/>
                <a:gd name="T1" fmla="*/ 615 h 700"/>
                <a:gd name="T2" fmla="*/ 1024 w 1102"/>
                <a:gd name="T3" fmla="*/ 662 h 700"/>
                <a:gd name="T4" fmla="*/ 978 w 1102"/>
                <a:gd name="T5" fmla="*/ 698 h 700"/>
                <a:gd name="T6" fmla="*/ 904 w 1102"/>
                <a:gd name="T7" fmla="*/ 688 h 700"/>
                <a:gd name="T8" fmla="*/ 876 w 1102"/>
                <a:gd name="T9" fmla="*/ 642 h 700"/>
                <a:gd name="T10" fmla="*/ 921 w 1102"/>
                <a:gd name="T11" fmla="*/ 606 h 700"/>
                <a:gd name="T12" fmla="*/ 759 w 1102"/>
                <a:gd name="T13" fmla="*/ 465 h 700"/>
                <a:gd name="T14" fmla="*/ 840 w 1102"/>
                <a:gd name="T15" fmla="*/ 520 h 700"/>
                <a:gd name="T16" fmla="*/ 828 w 1102"/>
                <a:gd name="T17" fmla="*/ 594 h 700"/>
                <a:gd name="T18" fmla="*/ 732 w 1102"/>
                <a:gd name="T19" fmla="*/ 631 h 700"/>
                <a:gd name="T20" fmla="*/ 624 w 1102"/>
                <a:gd name="T21" fmla="*/ 603 h 700"/>
                <a:gd name="T22" fmla="*/ 584 w 1102"/>
                <a:gd name="T23" fmla="*/ 530 h 700"/>
                <a:gd name="T24" fmla="*/ 643 w 1102"/>
                <a:gd name="T25" fmla="*/ 470 h 700"/>
                <a:gd name="T26" fmla="*/ 331 w 1102"/>
                <a:gd name="T27" fmla="*/ 458 h 700"/>
                <a:gd name="T28" fmla="*/ 387 w 1102"/>
                <a:gd name="T29" fmla="*/ 489 h 700"/>
                <a:gd name="T30" fmla="*/ 377 w 1102"/>
                <a:gd name="T31" fmla="*/ 535 h 700"/>
                <a:gd name="T32" fmla="*/ 311 w 1102"/>
                <a:gd name="T33" fmla="*/ 550 h 700"/>
                <a:gd name="T34" fmla="*/ 254 w 1102"/>
                <a:gd name="T35" fmla="*/ 519 h 700"/>
                <a:gd name="T36" fmla="*/ 263 w 1102"/>
                <a:gd name="T37" fmla="*/ 473 h 700"/>
                <a:gd name="T38" fmla="*/ 79 w 1102"/>
                <a:gd name="T39" fmla="*/ 362 h 700"/>
                <a:gd name="T40" fmla="*/ 163 w 1102"/>
                <a:gd name="T41" fmla="*/ 388 h 700"/>
                <a:gd name="T42" fmla="*/ 174 w 1102"/>
                <a:gd name="T43" fmla="*/ 449 h 700"/>
                <a:gd name="T44" fmla="*/ 102 w 1102"/>
                <a:gd name="T45" fmla="*/ 481 h 700"/>
                <a:gd name="T46" fmla="*/ 18 w 1102"/>
                <a:gd name="T47" fmla="*/ 455 h 700"/>
                <a:gd name="T48" fmla="*/ 7 w 1102"/>
                <a:gd name="T49" fmla="*/ 395 h 700"/>
                <a:gd name="T50" fmla="*/ 79 w 1102"/>
                <a:gd name="T51" fmla="*/ 362 h 700"/>
                <a:gd name="T52" fmla="*/ 898 w 1102"/>
                <a:gd name="T53" fmla="*/ 216 h 700"/>
                <a:gd name="T54" fmla="*/ 953 w 1102"/>
                <a:gd name="T55" fmla="*/ 273 h 700"/>
                <a:gd name="T56" fmla="*/ 921 w 1102"/>
                <a:gd name="T57" fmla="*/ 334 h 700"/>
                <a:gd name="T58" fmla="*/ 826 w 1102"/>
                <a:gd name="T59" fmla="*/ 352 h 700"/>
                <a:gd name="T60" fmla="*/ 741 w 1102"/>
                <a:gd name="T61" fmla="*/ 315 h 700"/>
                <a:gd name="T62" fmla="*/ 728 w 1102"/>
                <a:gd name="T63" fmla="*/ 249 h 700"/>
                <a:gd name="T64" fmla="*/ 798 w 1102"/>
                <a:gd name="T65" fmla="*/ 206 h 700"/>
                <a:gd name="T66" fmla="*/ 1072 w 1102"/>
                <a:gd name="T67" fmla="*/ 139 h 700"/>
                <a:gd name="T68" fmla="*/ 1102 w 1102"/>
                <a:gd name="T69" fmla="*/ 181 h 700"/>
                <a:gd name="T70" fmla="*/ 1051 w 1102"/>
                <a:gd name="T71" fmla="*/ 210 h 700"/>
                <a:gd name="T72" fmla="*/ 990 w 1102"/>
                <a:gd name="T73" fmla="*/ 186 h 700"/>
                <a:gd name="T74" fmla="*/ 1003 w 1102"/>
                <a:gd name="T75" fmla="*/ 141 h 700"/>
                <a:gd name="T76" fmla="*/ 660 w 1102"/>
                <a:gd name="T77" fmla="*/ 81 h 700"/>
                <a:gd name="T78" fmla="*/ 726 w 1102"/>
                <a:gd name="T79" fmla="*/ 117 h 700"/>
                <a:gd name="T80" fmla="*/ 714 w 1102"/>
                <a:gd name="T81" fmla="*/ 170 h 700"/>
                <a:gd name="T82" fmla="*/ 637 w 1102"/>
                <a:gd name="T83" fmla="*/ 188 h 700"/>
                <a:gd name="T84" fmla="*/ 573 w 1102"/>
                <a:gd name="T85" fmla="*/ 152 h 700"/>
                <a:gd name="T86" fmla="*/ 583 w 1102"/>
                <a:gd name="T87" fmla="*/ 99 h 700"/>
                <a:gd name="T88" fmla="*/ 503 w 1102"/>
                <a:gd name="T89" fmla="*/ 0 h 700"/>
                <a:gd name="T90" fmla="*/ 555 w 1102"/>
                <a:gd name="T91" fmla="*/ 20 h 700"/>
                <a:gd name="T92" fmla="*/ 544 w 1102"/>
                <a:gd name="T93" fmla="*/ 57 h 700"/>
                <a:gd name="T94" fmla="*/ 485 w 1102"/>
                <a:gd name="T95" fmla="*/ 59 h 700"/>
                <a:gd name="T96" fmla="*/ 461 w 1102"/>
                <a:gd name="T97" fmla="*/ 23 h 700"/>
                <a:gd name="T98" fmla="*/ 503 w 1102"/>
                <a:gd name="T9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2" h="700">
                  <a:moveTo>
                    <a:pt x="940" y="603"/>
                  </a:moveTo>
                  <a:lnTo>
                    <a:pt x="960" y="604"/>
                  </a:lnTo>
                  <a:lnTo>
                    <a:pt x="979" y="608"/>
                  </a:lnTo>
                  <a:lnTo>
                    <a:pt x="996" y="615"/>
                  </a:lnTo>
                  <a:lnTo>
                    <a:pt x="1009" y="625"/>
                  </a:lnTo>
                  <a:lnTo>
                    <a:pt x="1020" y="636"/>
                  </a:lnTo>
                  <a:lnTo>
                    <a:pt x="1024" y="648"/>
                  </a:lnTo>
                  <a:lnTo>
                    <a:pt x="1024" y="662"/>
                  </a:lnTo>
                  <a:lnTo>
                    <a:pt x="1019" y="674"/>
                  </a:lnTo>
                  <a:lnTo>
                    <a:pt x="1009" y="684"/>
                  </a:lnTo>
                  <a:lnTo>
                    <a:pt x="995" y="693"/>
                  </a:lnTo>
                  <a:lnTo>
                    <a:pt x="978" y="698"/>
                  </a:lnTo>
                  <a:lnTo>
                    <a:pt x="959" y="700"/>
                  </a:lnTo>
                  <a:lnTo>
                    <a:pt x="939" y="699"/>
                  </a:lnTo>
                  <a:lnTo>
                    <a:pt x="921" y="695"/>
                  </a:lnTo>
                  <a:lnTo>
                    <a:pt x="904" y="688"/>
                  </a:lnTo>
                  <a:lnTo>
                    <a:pt x="891" y="679"/>
                  </a:lnTo>
                  <a:lnTo>
                    <a:pt x="881" y="667"/>
                  </a:lnTo>
                  <a:lnTo>
                    <a:pt x="876" y="655"/>
                  </a:lnTo>
                  <a:lnTo>
                    <a:pt x="876" y="642"/>
                  </a:lnTo>
                  <a:lnTo>
                    <a:pt x="881" y="629"/>
                  </a:lnTo>
                  <a:lnTo>
                    <a:pt x="891" y="620"/>
                  </a:lnTo>
                  <a:lnTo>
                    <a:pt x="904" y="611"/>
                  </a:lnTo>
                  <a:lnTo>
                    <a:pt x="921" y="606"/>
                  </a:lnTo>
                  <a:lnTo>
                    <a:pt x="940" y="603"/>
                  </a:lnTo>
                  <a:close/>
                  <a:moveTo>
                    <a:pt x="699" y="459"/>
                  </a:moveTo>
                  <a:lnTo>
                    <a:pt x="730" y="460"/>
                  </a:lnTo>
                  <a:lnTo>
                    <a:pt x="759" y="465"/>
                  </a:lnTo>
                  <a:lnTo>
                    <a:pt x="785" y="475"/>
                  </a:lnTo>
                  <a:lnTo>
                    <a:pt x="808" y="487"/>
                  </a:lnTo>
                  <a:lnTo>
                    <a:pt x="826" y="502"/>
                  </a:lnTo>
                  <a:lnTo>
                    <a:pt x="840" y="520"/>
                  </a:lnTo>
                  <a:lnTo>
                    <a:pt x="847" y="539"/>
                  </a:lnTo>
                  <a:lnTo>
                    <a:pt x="847" y="559"/>
                  </a:lnTo>
                  <a:lnTo>
                    <a:pt x="841" y="578"/>
                  </a:lnTo>
                  <a:lnTo>
                    <a:pt x="828" y="594"/>
                  </a:lnTo>
                  <a:lnTo>
                    <a:pt x="811" y="609"/>
                  </a:lnTo>
                  <a:lnTo>
                    <a:pt x="788" y="620"/>
                  </a:lnTo>
                  <a:lnTo>
                    <a:pt x="763" y="627"/>
                  </a:lnTo>
                  <a:lnTo>
                    <a:pt x="732" y="631"/>
                  </a:lnTo>
                  <a:lnTo>
                    <a:pt x="703" y="630"/>
                  </a:lnTo>
                  <a:lnTo>
                    <a:pt x="673" y="625"/>
                  </a:lnTo>
                  <a:lnTo>
                    <a:pt x="648" y="615"/>
                  </a:lnTo>
                  <a:lnTo>
                    <a:pt x="624" y="603"/>
                  </a:lnTo>
                  <a:lnTo>
                    <a:pt x="605" y="587"/>
                  </a:lnTo>
                  <a:lnTo>
                    <a:pt x="593" y="570"/>
                  </a:lnTo>
                  <a:lnTo>
                    <a:pt x="585" y="550"/>
                  </a:lnTo>
                  <a:lnTo>
                    <a:pt x="584" y="530"/>
                  </a:lnTo>
                  <a:lnTo>
                    <a:pt x="591" y="512"/>
                  </a:lnTo>
                  <a:lnTo>
                    <a:pt x="603" y="495"/>
                  </a:lnTo>
                  <a:lnTo>
                    <a:pt x="621" y="481"/>
                  </a:lnTo>
                  <a:lnTo>
                    <a:pt x="643" y="470"/>
                  </a:lnTo>
                  <a:lnTo>
                    <a:pt x="670" y="462"/>
                  </a:lnTo>
                  <a:lnTo>
                    <a:pt x="699" y="459"/>
                  </a:lnTo>
                  <a:close/>
                  <a:moveTo>
                    <a:pt x="312" y="457"/>
                  </a:moveTo>
                  <a:lnTo>
                    <a:pt x="331" y="458"/>
                  </a:lnTo>
                  <a:lnTo>
                    <a:pt x="349" y="462"/>
                  </a:lnTo>
                  <a:lnTo>
                    <a:pt x="365" y="469"/>
                  </a:lnTo>
                  <a:lnTo>
                    <a:pt x="377" y="478"/>
                  </a:lnTo>
                  <a:lnTo>
                    <a:pt x="387" y="489"/>
                  </a:lnTo>
                  <a:lnTo>
                    <a:pt x="392" y="501"/>
                  </a:lnTo>
                  <a:lnTo>
                    <a:pt x="392" y="514"/>
                  </a:lnTo>
                  <a:lnTo>
                    <a:pt x="387" y="525"/>
                  </a:lnTo>
                  <a:lnTo>
                    <a:pt x="377" y="535"/>
                  </a:lnTo>
                  <a:lnTo>
                    <a:pt x="365" y="543"/>
                  </a:lnTo>
                  <a:lnTo>
                    <a:pt x="349" y="549"/>
                  </a:lnTo>
                  <a:lnTo>
                    <a:pt x="330" y="551"/>
                  </a:lnTo>
                  <a:lnTo>
                    <a:pt x="311" y="550"/>
                  </a:lnTo>
                  <a:lnTo>
                    <a:pt x="293" y="546"/>
                  </a:lnTo>
                  <a:lnTo>
                    <a:pt x="277" y="539"/>
                  </a:lnTo>
                  <a:lnTo>
                    <a:pt x="263" y="530"/>
                  </a:lnTo>
                  <a:lnTo>
                    <a:pt x="254" y="519"/>
                  </a:lnTo>
                  <a:lnTo>
                    <a:pt x="249" y="507"/>
                  </a:lnTo>
                  <a:lnTo>
                    <a:pt x="249" y="494"/>
                  </a:lnTo>
                  <a:lnTo>
                    <a:pt x="254" y="482"/>
                  </a:lnTo>
                  <a:lnTo>
                    <a:pt x="263" y="473"/>
                  </a:lnTo>
                  <a:lnTo>
                    <a:pt x="277" y="464"/>
                  </a:lnTo>
                  <a:lnTo>
                    <a:pt x="293" y="459"/>
                  </a:lnTo>
                  <a:lnTo>
                    <a:pt x="312" y="457"/>
                  </a:lnTo>
                  <a:close/>
                  <a:moveTo>
                    <a:pt x="79" y="362"/>
                  </a:moveTo>
                  <a:lnTo>
                    <a:pt x="104" y="364"/>
                  </a:lnTo>
                  <a:lnTo>
                    <a:pt x="126" y="368"/>
                  </a:lnTo>
                  <a:lnTo>
                    <a:pt x="146" y="377"/>
                  </a:lnTo>
                  <a:lnTo>
                    <a:pt x="163" y="388"/>
                  </a:lnTo>
                  <a:lnTo>
                    <a:pt x="174" y="402"/>
                  </a:lnTo>
                  <a:lnTo>
                    <a:pt x="181" y="418"/>
                  </a:lnTo>
                  <a:lnTo>
                    <a:pt x="181" y="434"/>
                  </a:lnTo>
                  <a:lnTo>
                    <a:pt x="174" y="449"/>
                  </a:lnTo>
                  <a:lnTo>
                    <a:pt x="163" y="461"/>
                  </a:lnTo>
                  <a:lnTo>
                    <a:pt x="146" y="471"/>
                  </a:lnTo>
                  <a:lnTo>
                    <a:pt x="126" y="478"/>
                  </a:lnTo>
                  <a:lnTo>
                    <a:pt x="102" y="481"/>
                  </a:lnTo>
                  <a:lnTo>
                    <a:pt x="77" y="480"/>
                  </a:lnTo>
                  <a:lnTo>
                    <a:pt x="55" y="475"/>
                  </a:lnTo>
                  <a:lnTo>
                    <a:pt x="35" y="467"/>
                  </a:lnTo>
                  <a:lnTo>
                    <a:pt x="18" y="455"/>
                  </a:lnTo>
                  <a:lnTo>
                    <a:pt x="7" y="441"/>
                  </a:lnTo>
                  <a:lnTo>
                    <a:pt x="0" y="425"/>
                  </a:lnTo>
                  <a:lnTo>
                    <a:pt x="0" y="409"/>
                  </a:lnTo>
                  <a:lnTo>
                    <a:pt x="7" y="395"/>
                  </a:lnTo>
                  <a:lnTo>
                    <a:pt x="18" y="382"/>
                  </a:lnTo>
                  <a:lnTo>
                    <a:pt x="35" y="373"/>
                  </a:lnTo>
                  <a:lnTo>
                    <a:pt x="55" y="365"/>
                  </a:lnTo>
                  <a:lnTo>
                    <a:pt x="79" y="362"/>
                  </a:lnTo>
                  <a:close/>
                  <a:moveTo>
                    <a:pt x="823" y="202"/>
                  </a:moveTo>
                  <a:lnTo>
                    <a:pt x="849" y="203"/>
                  </a:lnTo>
                  <a:lnTo>
                    <a:pt x="875" y="208"/>
                  </a:lnTo>
                  <a:lnTo>
                    <a:pt x="898" y="216"/>
                  </a:lnTo>
                  <a:lnTo>
                    <a:pt x="918" y="227"/>
                  </a:lnTo>
                  <a:lnTo>
                    <a:pt x="935" y="240"/>
                  </a:lnTo>
                  <a:lnTo>
                    <a:pt x="947" y="256"/>
                  </a:lnTo>
                  <a:lnTo>
                    <a:pt x="953" y="273"/>
                  </a:lnTo>
                  <a:lnTo>
                    <a:pt x="953" y="291"/>
                  </a:lnTo>
                  <a:lnTo>
                    <a:pt x="948" y="307"/>
                  </a:lnTo>
                  <a:lnTo>
                    <a:pt x="937" y="322"/>
                  </a:lnTo>
                  <a:lnTo>
                    <a:pt x="921" y="334"/>
                  </a:lnTo>
                  <a:lnTo>
                    <a:pt x="901" y="344"/>
                  </a:lnTo>
                  <a:lnTo>
                    <a:pt x="878" y="350"/>
                  </a:lnTo>
                  <a:lnTo>
                    <a:pt x="853" y="353"/>
                  </a:lnTo>
                  <a:lnTo>
                    <a:pt x="826" y="352"/>
                  </a:lnTo>
                  <a:lnTo>
                    <a:pt x="801" y="348"/>
                  </a:lnTo>
                  <a:lnTo>
                    <a:pt x="778" y="340"/>
                  </a:lnTo>
                  <a:lnTo>
                    <a:pt x="758" y="329"/>
                  </a:lnTo>
                  <a:lnTo>
                    <a:pt x="741" y="315"/>
                  </a:lnTo>
                  <a:lnTo>
                    <a:pt x="729" y="300"/>
                  </a:lnTo>
                  <a:lnTo>
                    <a:pt x="723" y="283"/>
                  </a:lnTo>
                  <a:lnTo>
                    <a:pt x="723" y="265"/>
                  </a:lnTo>
                  <a:lnTo>
                    <a:pt x="728" y="249"/>
                  </a:lnTo>
                  <a:lnTo>
                    <a:pt x="739" y="234"/>
                  </a:lnTo>
                  <a:lnTo>
                    <a:pt x="754" y="221"/>
                  </a:lnTo>
                  <a:lnTo>
                    <a:pt x="774" y="212"/>
                  </a:lnTo>
                  <a:lnTo>
                    <a:pt x="798" y="206"/>
                  </a:lnTo>
                  <a:lnTo>
                    <a:pt x="823" y="202"/>
                  </a:lnTo>
                  <a:close/>
                  <a:moveTo>
                    <a:pt x="1035" y="133"/>
                  </a:moveTo>
                  <a:lnTo>
                    <a:pt x="1054" y="134"/>
                  </a:lnTo>
                  <a:lnTo>
                    <a:pt x="1072" y="139"/>
                  </a:lnTo>
                  <a:lnTo>
                    <a:pt x="1086" y="146"/>
                  </a:lnTo>
                  <a:lnTo>
                    <a:pt x="1097" y="157"/>
                  </a:lnTo>
                  <a:lnTo>
                    <a:pt x="1102" y="169"/>
                  </a:lnTo>
                  <a:lnTo>
                    <a:pt x="1102" y="181"/>
                  </a:lnTo>
                  <a:lnTo>
                    <a:pt x="1096" y="192"/>
                  </a:lnTo>
                  <a:lnTo>
                    <a:pt x="1084" y="201"/>
                  </a:lnTo>
                  <a:lnTo>
                    <a:pt x="1069" y="208"/>
                  </a:lnTo>
                  <a:lnTo>
                    <a:pt x="1051" y="210"/>
                  </a:lnTo>
                  <a:lnTo>
                    <a:pt x="1031" y="209"/>
                  </a:lnTo>
                  <a:lnTo>
                    <a:pt x="1014" y="203"/>
                  </a:lnTo>
                  <a:lnTo>
                    <a:pt x="999" y="196"/>
                  </a:lnTo>
                  <a:lnTo>
                    <a:pt x="990" y="186"/>
                  </a:lnTo>
                  <a:lnTo>
                    <a:pt x="984" y="174"/>
                  </a:lnTo>
                  <a:lnTo>
                    <a:pt x="985" y="161"/>
                  </a:lnTo>
                  <a:lnTo>
                    <a:pt x="991" y="151"/>
                  </a:lnTo>
                  <a:lnTo>
                    <a:pt x="1003" y="141"/>
                  </a:lnTo>
                  <a:lnTo>
                    <a:pt x="1017" y="135"/>
                  </a:lnTo>
                  <a:lnTo>
                    <a:pt x="1035" y="133"/>
                  </a:lnTo>
                  <a:close/>
                  <a:moveTo>
                    <a:pt x="638" y="80"/>
                  </a:moveTo>
                  <a:lnTo>
                    <a:pt x="660" y="81"/>
                  </a:lnTo>
                  <a:lnTo>
                    <a:pt x="682" y="86"/>
                  </a:lnTo>
                  <a:lnTo>
                    <a:pt x="699" y="94"/>
                  </a:lnTo>
                  <a:lnTo>
                    <a:pt x="714" y="104"/>
                  </a:lnTo>
                  <a:lnTo>
                    <a:pt x="726" y="117"/>
                  </a:lnTo>
                  <a:lnTo>
                    <a:pt x="731" y="131"/>
                  </a:lnTo>
                  <a:lnTo>
                    <a:pt x="731" y="145"/>
                  </a:lnTo>
                  <a:lnTo>
                    <a:pt x="725" y="159"/>
                  </a:lnTo>
                  <a:lnTo>
                    <a:pt x="714" y="170"/>
                  </a:lnTo>
                  <a:lnTo>
                    <a:pt x="699" y="179"/>
                  </a:lnTo>
                  <a:lnTo>
                    <a:pt x="680" y="186"/>
                  </a:lnTo>
                  <a:lnTo>
                    <a:pt x="659" y="189"/>
                  </a:lnTo>
                  <a:lnTo>
                    <a:pt x="637" y="188"/>
                  </a:lnTo>
                  <a:lnTo>
                    <a:pt x="617" y="182"/>
                  </a:lnTo>
                  <a:lnTo>
                    <a:pt x="598" y="175"/>
                  </a:lnTo>
                  <a:lnTo>
                    <a:pt x="583" y="164"/>
                  </a:lnTo>
                  <a:lnTo>
                    <a:pt x="573" y="152"/>
                  </a:lnTo>
                  <a:lnTo>
                    <a:pt x="566" y="138"/>
                  </a:lnTo>
                  <a:lnTo>
                    <a:pt x="567" y="123"/>
                  </a:lnTo>
                  <a:lnTo>
                    <a:pt x="573" y="109"/>
                  </a:lnTo>
                  <a:lnTo>
                    <a:pt x="583" y="99"/>
                  </a:lnTo>
                  <a:lnTo>
                    <a:pt x="598" y="89"/>
                  </a:lnTo>
                  <a:lnTo>
                    <a:pt x="617" y="83"/>
                  </a:lnTo>
                  <a:lnTo>
                    <a:pt x="638" y="80"/>
                  </a:lnTo>
                  <a:close/>
                  <a:moveTo>
                    <a:pt x="503" y="0"/>
                  </a:moveTo>
                  <a:lnTo>
                    <a:pt x="519" y="0"/>
                  </a:lnTo>
                  <a:lnTo>
                    <a:pt x="534" y="4"/>
                  </a:lnTo>
                  <a:lnTo>
                    <a:pt x="545" y="11"/>
                  </a:lnTo>
                  <a:lnTo>
                    <a:pt x="555" y="20"/>
                  </a:lnTo>
                  <a:lnTo>
                    <a:pt x="559" y="29"/>
                  </a:lnTo>
                  <a:lnTo>
                    <a:pt x="559" y="40"/>
                  </a:lnTo>
                  <a:lnTo>
                    <a:pt x="554" y="49"/>
                  </a:lnTo>
                  <a:lnTo>
                    <a:pt x="544" y="57"/>
                  </a:lnTo>
                  <a:lnTo>
                    <a:pt x="532" y="62"/>
                  </a:lnTo>
                  <a:lnTo>
                    <a:pt x="516" y="64"/>
                  </a:lnTo>
                  <a:lnTo>
                    <a:pt x="500" y="63"/>
                  </a:lnTo>
                  <a:lnTo>
                    <a:pt x="485" y="59"/>
                  </a:lnTo>
                  <a:lnTo>
                    <a:pt x="473" y="52"/>
                  </a:lnTo>
                  <a:lnTo>
                    <a:pt x="464" y="44"/>
                  </a:lnTo>
                  <a:lnTo>
                    <a:pt x="460" y="33"/>
                  </a:lnTo>
                  <a:lnTo>
                    <a:pt x="461" y="23"/>
                  </a:lnTo>
                  <a:lnTo>
                    <a:pt x="466" y="14"/>
                  </a:lnTo>
                  <a:lnTo>
                    <a:pt x="476" y="7"/>
                  </a:lnTo>
                  <a:lnTo>
                    <a:pt x="488" y="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E15A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A1C915-8C30-481F-B255-E22E2F3733BF}"/>
              </a:ext>
            </a:extLst>
          </p:cNvPr>
          <p:cNvGrpSpPr>
            <a:grpSpLocks noChangeAspect="1"/>
          </p:cNvGrpSpPr>
          <p:nvPr/>
        </p:nvGrpSpPr>
        <p:grpSpPr>
          <a:xfrm>
            <a:off x="4807310" y="3052108"/>
            <a:ext cx="2422900" cy="2202214"/>
            <a:chOff x="3626690" y="5058568"/>
            <a:chExt cx="587375" cy="395288"/>
          </a:xfrm>
        </p:grpSpPr>
        <p:sp useBgFill="1">
          <p:nvSpPr>
            <p:cNvPr id="20" name="Freeform 39">
              <a:extLst>
                <a:ext uri="{FF2B5EF4-FFF2-40B4-BE49-F238E27FC236}">
                  <a16:creationId xmlns:a16="http://schemas.microsoft.com/office/drawing/2014/main" id="{4F386C11-DE10-4168-AB82-3C44E41BB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690" y="5058568"/>
              <a:ext cx="587375" cy="395288"/>
            </a:xfrm>
            <a:custGeom>
              <a:avLst/>
              <a:gdLst>
                <a:gd name="T0" fmla="*/ 1293 w 2586"/>
                <a:gd name="T1" fmla="*/ 0 h 1744"/>
                <a:gd name="T2" fmla="*/ 1324 w 2586"/>
                <a:gd name="T3" fmla="*/ 2 h 1744"/>
                <a:gd name="T4" fmla="*/ 1353 w 2586"/>
                <a:gd name="T5" fmla="*/ 7 h 1744"/>
                <a:gd name="T6" fmla="*/ 1382 w 2586"/>
                <a:gd name="T7" fmla="*/ 18 h 1744"/>
                <a:gd name="T8" fmla="*/ 1409 w 2586"/>
                <a:gd name="T9" fmla="*/ 32 h 1744"/>
                <a:gd name="T10" fmla="*/ 2478 w 2586"/>
                <a:gd name="T11" fmla="*/ 678 h 1744"/>
                <a:gd name="T12" fmla="*/ 2505 w 2586"/>
                <a:gd name="T13" fmla="*/ 698 h 1744"/>
                <a:gd name="T14" fmla="*/ 2529 w 2586"/>
                <a:gd name="T15" fmla="*/ 720 h 1744"/>
                <a:gd name="T16" fmla="*/ 2549 w 2586"/>
                <a:gd name="T17" fmla="*/ 747 h 1744"/>
                <a:gd name="T18" fmla="*/ 2565 w 2586"/>
                <a:gd name="T19" fmla="*/ 775 h 1744"/>
                <a:gd name="T20" fmla="*/ 2576 w 2586"/>
                <a:gd name="T21" fmla="*/ 806 h 1744"/>
                <a:gd name="T22" fmla="*/ 2584 w 2586"/>
                <a:gd name="T23" fmla="*/ 838 h 1744"/>
                <a:gd name="T24" fmla="*/ 2586 w 2586"/>
                <a:gd name="T25" fmla="*/ 872 h 1744"/>
                <a:gd name="T26" fmla="*/ 2584 w 2586"/>
                <a:gd name="T27" fmla="*/ 904 h 1744"/>
                <a:gd name="T28" fmla="*/ 2576 w 2586"/>
                <a:gd name="T29" fmla="*/ 936 h 1744"/>
                <a:gd name="T30" fmla="*/ 2565 w 2586"/>
                <a:gd name="T31" fmla="*/ 967 h 1744"/>
                <a:gd name="T32" fmla="*/ 2549 w 2586"/>
                <a:gd name="T33" fmla="*/ 995 h 1744"/>
                <a:gd name="T34" fmla="*/ 2529 w 2586"/>
                <a:gd name="T35" fmla="*/ 1022 h 1744"/>
                <a:gd name="T36" fmla="*/ 2505 w 2586"/>
                <a:gd name="T37" fmla="*/ 1044 h 1744"/>
                <a:gd name="T38" fmla="*/ 2478 w 2586"/>
                <a:gd name="T39" fmla="*/ 1064 h 1744"/>
                <a:gd name="T40" fmla="*/ 1409 w 2586"/>
                <a:gd name="T41" fmla="*/ 1711 h 1744"/>
                <a:gd name="T42" fmla="*/ 1382 w 2586"/>
                <a:gd name="T43" fmla="*/ 1725 h 1744"/>
                <a:gd name="T44" fmla="*/ 1353 w 2586"/>
                <a:gd name="T45" fmla="*/ 1736 h 1744"/>
                <a:gd name="T46" fmla="*/ 1324 w 2586"/>
                <a:gd name="T47" fmla="*/ 1742 h 1744"/>
                <a:gd name="T48" fmla="*/ 1292 w 2586"/>
                <a:gd name="T49" fmla="*/ 1744 h 1744"/>
                <a:gd name="T50" fmla="*/ 1262 w 2586"/>
                <a:gd name="T51" fmla="*/ 1742 h 1744"/>
                <a:gd name="T52" fmla="*/ 1232 w 2586"/>
                <a:gd name="T53" fmla="*/ 1736 h 1744"/>
                <a:gd name="T54" fmla="*/ 1203 w 2586"/>
                <a:gd name="T55" fmla="*/ 1725 h 1744"/>
                <a:gd name="T56" fmla="*/ 1176 w 2586"/>
                <a:gd name="T57" fmla="*/ 1711 h 1744"/>
                <a:gd name="T58" fmla="*/ 108 w 2586"/>
                <a:gd name="T59" fmla="*/ 1064 h 1744"/>
                <a:gd name="T60" fmla="*/ 81 w 2586"/>
                <a:gd name="T61" fmla="*/ 1044 h 1744"/>
                <a:gd name="T62" fmla="*/ 57 w 2586"/>
                <a:gd name="T63" fmla="*/ 1022 h 1744"/>
                <a:gd name="T64" fmla="*/ 37 w 2586"/>
                <a:gd name="T65" fmla="*/ 995 h 1744"/>
                <a:gd name="T66" fmla="*/ 21 w 2586"/>
                <a:gd name="T67" fmla="*/ 967 h 1744"/>
                <a:gd name="T68" fmla="*/ 10 w 2586"/>
                <a:gd name="T69" fmla="*/ 936 h 1744"/>
                <a:gd name="T70" fmla="*/ 2 w 2586"/>
                <a:gd name="T71" fmla="*/ 904 h 1744"/>
                <a:gd name="T72" fmla="*/ 0 w 2586"/>
                <a:gd name="T73" fmla="*/ 872 h 1744"/>
                <a:gd name="T74" fmla="*/ 2 w 2586"/>
                <a:gd name="T75" fmla="*/ 838 h 1744"/>
                <a:gd name="T76" fmla="*/ 10 w 2586"/>
                <a:gd name="T77" fmla="*/ 806 h 1744"/>
                <a:gd name="T78" fmla="*/ 21 w 2586"/>
                <a:gd name="T79" fmla="*/ 775 h 1744"/>
                <a:gd name="T80" fmla="*/ 38 w 2586"/>
                <a:gd name="T81" fmla="*/ 747 h 1744"/>
                <a:gd name="T82" fmla="*/ 57 w 2586"/>
                <a:gd name="T83" fmla="*/ 720 h 1744"/>
                <a:gd name="T84" fmla="*/ 81 w 2586"/>
                <a:gd name="T85" fmla="*/ 698 h 1744"/>
                <a:gd name="T86" fmla="*/ 108 w 2586"/>
                <a:gd name="T87" fmla="*/ 679 h 1744"/>
                <a:gd name="T88" fmla="*/ 1177 w 2586"/>
                <a:gd name="T89" fmla="*/ 32 h 1744"/>
                <a:gd name="T90" fmla="*/ 1204 w 2586"/>
                <a:gd name="T91" fmla="*/ 18 h 1744"/>
                <a:gd name="T92" fmla="*/ 1233 w 2586"/>
                <a:gd name="T93" fmla="*/ 7 h 1744"/>
                <a:gd name="T94" fmla="*/ 1262 w 2586"/>
                <a:gd name="T95" fmla="*/ 2 h 1744"/>
                <a:gd name="T96" fmla="*/ 1293 w 2586"/>
                <a:gd name="T97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6" h="1744">
                  <a:moveTo>
                    <a:pt x="1293" y="0"/>
                  </a:moveTo>
                  <a:lnTo>
                    <a:pt x="1324" y="2"/>
                  </a:lnTo>
                  <a:lnTo>
                    <a:pt x="1353" y="7"/>
                  </a:lnTo>
                  <a:lnTo>
                    <a:pt x="1382" y="18"/>
                  </a:lnTo>
                  <a:lnTo>
                    <a:pt x="1409" y="32"/>
                  </a:lnTo>
                  <a:lnTo>
                    <a:pt x="2478" y="678"/>
                  </a:lnTo>
                  <a:lnTo>
                    <a:pt x="2505" y="698"/>
                  </a:lnTo>
                  <a:lnTo>
                    <a:pt x="2529" y="720"/>
                  </a:lnTo>
                  <a:lnTo>
                    <a:pt x="2549" y="747"/>
                  </a:lnTo>
                  <a:lnTo>
                    <a:pt x="2565" y="775"/>
                  </a:lnTo>
                  <a:lnTo>
                    <a:pt x="2576" y="806"/>
                  </a:lnTo>
                  <a:lnTo>
                    <a:pt x="2584" y="838"/>
                  </a:lnTo>
                  <a:lnTo>
                    <a:pt x="2586" y="872"/>
                  </a:lnTo>
                  <a:lnTo>
                    <a:pt x="2584" y="904"/>
                  </a:lnTo>
                  <a:lnTo>
                    <a:pt x="2576" y="936"/>
                  </a:lnTo>
                  <a:lnTo>
                    <a:pt x="2565" y="967"/>
                  </a:lnTo>
                  <a:lnTo>
                    <a:pt x="2549" y="995"/>
                  </a:lnTo>
                  <a:lnTo>
                    <a:pt x="2529" y="1022"/>
                  </a:lnTo>
                  <a:lnTo>
                    <a:pt x="2505" y="1044"/>
                  </a:lnTo>
                  <a:lnTo>
                    <a:pt x="2478" y="1064"/>
                  </a:lnTo>
                  <a:lnTo>
                    <a:pt x="1409" y="1711"/>
                  </a:lnTo>
                  <a:lnTo>
                    <a:pt x="1382" y="1725"/>
                  </a:lnTo>
                  <a:lnTo>
                    <a:pt x="1353" y="1736"/>
                  </a:lnTo>
                  <a:lnTo>
                    <a:pt x="1324" y="1742"/>
                  </a:lnTo>
                  <a:lnTo>
                    <a:pt x="1292" y="1744"/>
                  </a:lnTo>
                  <a:lnTo>
                    <a:pt x="1262" y="1742"/>
                  </a:lnTo>
                  <a:lnTo>
                    <a:pt x="1232" y="1736"/>
                  </a:lnTo>
                  <a:lnTo>
                    <a:pt x="1203" y="1725"/>
                  </a:lnTo>
                  <a:lnTo>
                    <a:pt x="1176" y="1711"/>
                  </a:lnTo>
                  <a:lnTo>
                    <a:pt x="108" y="1064"/>
                  </a:lnTo>
                  <a:lnTo>
                    <a:pt x="81" y="1044"/>
                  </a:lnTo>
                  <a:lnTo>
                    <a:pt x="57" y="1022"/>
                  </a:lnTo>
                  <a:lnTo>
                    <a:pt x="37" y="995"/>
                  </a:lnTo>
                  <a:lnTo>
                    <a:pt x="21" y="967"/>
                  </a:lnTo>
                  <a:lnTo>
                    <a:pt x="10" y="936"/>
                  </a:lnTo>
                  <a:lnTo>
                    <a:pt x="2" y="904"/>
                  </a:lnTo>
                  <a:lnTo>
                    <a:pt x="0" y="872"/>
                  </a:lnTo>
                  <a:lnTo>
                    <a:pt x="2" y="838"/>
                  </a:lnTo>
                  <a:lnTo>
                    <a:pt x="10" y="806"/>
                  </a:lnTo>
                  <a:lnTo>
                    <a:pt x="21" y="775"/>
                  </a:lnTo>
                  <a:lnTo>
                    <a:pt x="38" y="747"/>
                  </a:lnTo>
                  <a:lnTo>
                    <a:pt x="57" y="720"/>
                  </a:lnTo>
                  <a:lnTo>
                    <a:pt x="81" y="698"/>
                  </a:lnTo>
                  <a:lnTo>
                    <a:pt x="108" y="679"/>
                  </a:lnTo>
                  <a:lnTo>
                    <a:pt x="1177" y="32"/>
                  </a:lnTo>
                  <a:lnTo>
                    <a:pt x="1204" y="18"/>
                  </a:lnTo>
                  <a:lnTo>
                    <a:pt x="1233" y="7"/>
                  </a:lnTo>
                  <a:lnTo>
                    <a:pt x="1262" y="2"/>
                  </a:lnTo>
                  <a:lnTo>
                    <a:pt x="1293" y="0"/>
                  </a:lnTo>
                  <a:close/>
                </a:path>
              </a:pathLst>
            </a:custGeom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>
                <a:latin typeface="Arial" charset="0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B58B5A45-3601-44C2-96EF-C1306AEE8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090" y="5083968"/>
              <a:ext cx="536575" cy="344488"/>
            </a:xfrm>
            <a:custGeom>
              <a:avLst/>
              <a:gdLst>
                <a:gd name="T0" fmla="*/ 1181 w 2362"/>
                <a:gd name="T1" fmla="*/ 0 h 1519"/>
                <a:gd name="T2" fmla="*/ 1201 w 2362"/>
                <a:gd name="T3" fmla="*/ 2 h 1519"/>
                <a:gd name="T4" fmla="*/ 1221 w 2362"/>
                <a:gd name="T5" fmla="*/ 7 h 1519"/>
                <a:gd name="T6" fmla="*/ 1239 w 2362"/>
                <a:gd name="T7" fmla="*/ 16 h 1519"/>
                <a:gd name="T8" fmla="*/ 2307 w 2362"/>
                <a:gd name="T9" fmla="*/ 663 h 1519"/>
                <a:gd name="T10" fmla="*/ 2326 w 2362"/>
                <a:gd name="T11" fmla="*/ 677 h 1519"/>
                <a:gd name="T12" fmla="*/ 2341 w 2362"/>
                <a:gd name="T13" fmla="*/ 694 h 1519"/>
                <a:gd name="T14" fmla="*/ 2353 w 2362"/>
                <a:gd name="T15" fmla="*/ 714 h 1519"/>
                <a:gd name="T16" fmla="*/ 2359 w 2362"/>
                <a:gd name="T17" fmla="*/ 736 h 1519"/>
                <a:gd name="T18" fmla="*/ 2362 w 2362"/>
                <a:gd name="T19" fmla="*/ 760 h 1519"/>
                <a:gd name="T20" fmla="*/ 2359 w 2362"/>
                <a:gd name="T21" fmla="*/ 783 h 1519"/>
                <a:gd name="T22" fmla="*/ 2353 w 2362"/>
                <a:gd name="T23" fmla="*/ 804 h 1519"/>
                <a:gd name="T24" fmla="*/ 2341 w 2362"/>
                <a:gd name="T25" fmla="*/ 824 h 1519"/>
                <a:gd name="T26" fmla="*/ 2326 w 2362"/>
                <a:gd name="T27" fmla="*/ 841 h 1519"/>
                <a:gd name="T28" fmla="*/ 2307 w 2362"/>
                <a:gd name="T29" fmla="*/ 856 h 1519"/>
                <a:gd name="T30" fmla="*/ 1239 w 2362"/>
                <a:gd name="T31" fmla="*/ 1503 h 1519"/>
                <a:gd name="T32" fmla="*/ 1220 w 2362"/>
                <a:gd name="T33" fmla="*/ 1512 h 1519"/>
                <a:gd name="T34" fmla="*/ 1201 w 2362"/>
                <a:gd name="T35" fmla="*/ 1517 h 1519"/>
                <a:gd name="T36" fmla="*/ 1180 w 2362"/>
                <a:gd name="T37" fmla="*/ 1519 h 1519"/>
                <a:gd name="T38" fmla="*/ 1161 w 2362"/>
                <a:gd name="T39" fmla="*/ 1517 h 1519"/>
                <a:gd name="T40" fmla="*/ 1141 w 2362"/>
                <a:gd name="T41" fmla="*/ 1512 h 1519"/>
                <a:gd name="T42" fmla="*/ 1123 w 2362"/>
                <a:gd name="T43" fmla="*/ 1503 h 1519"/>
                <a:gd name="T44" fmla="*/ 55 w 2362"/>
                <a:gd name="T45" fmla="*/ 856 h 1519"/>
                <a:gd name="T46" fmla="*/ 36 w 2362"/>
                <a:gd name="T47" fmla="*/ 841 h 1519"/>
                <a:gd name="T48" fmla="*/ 21 w 2362"/>
                <a:gd name="T49" fmla="*/ 824 h 1519"/>
                <a:gd name="T50" fmla="*/ 9 w 2362"/>
                <a:gd name="T51" fmla="*/ 804 h 1519"/>
                <a:gd name="T52" fmla="*/ 3 w 2362"/>
                <a:gd name="T53" fmla="*/ 782 h 1519"/>
                <a:gd name="T54" fmla="*/ 0 w 2362"/>
                <a:gd name="T55" fmla="*/ 760 h 1519"/>
                <a:gd name="T56" fmla="*/ 3 w 2362"/>
                <a:gd name="T57" fmla="*/ 736 h 1519"/>
                <a:gd name="T58" fmla="*/ 9 w 2362"/>
                <a:gd name="T59" fmla="*/ 714 h 1519"/>
                <a:gd name="T60" fmla="*/ 21 w 2362"/>
                <a:gd name="T61" fmla="*/ 694 h 1519"/>
                <a:gd name="T62" fmla="*/ 36 w 2362"/>
                <a:gd name="T63" fmla="*/ 677 h 1519"/>
                <a:gd name="T64" fmla="*/ 55 w 2362"/>
                <a:gd name="T65" fmla="*/ 663 h 1519"/>
                <a:gd name="T66" fmla="*/ 1123 w 2362"/>
                <a:gd name="T67" fmla="*/ 16 h 1519"/>
                <a:gd name="T68" fmla="*/ 1141 w 2362"/>
                <a:gd name="T69" fmla="*/ 7 h 1519"/>
                <a:gd name="T70" fmla="*/ 1161 w 2362"/>
                <a:gd name="T71" fmla="*/ 2 h 1519"/>
                <a:gd name="T72" fmla="*/ 1181 w 2362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62" h="1519">
                  <a:moveTo>
                    <a:pt x="1181" y="0"/>
                  </a:moveTo>
                  <a:lnTo>
                    <a:pt x="1201" y="2"/>
                  </a:lnTo>
                  <a:lnTo>
                    <a:pt x="1221" y="7"/>
                  </a:lnTo>
                  <a:lnTo>
                    <a:pt x="1239" y="16"/>
                  </a:lnTo>
                  <a:lnTo>
                    <a:pt x="2307" y="663"/>
                  </a:lnTo>
                  <a:lnTo>
                    <a:pt x="2326" y="677"/>
                  </a:lnTo>
                  <a:lnTo>
                    <a:pt x="2341" y="694"/>
                  </a:lnTo>
                  <a:lnTo>
                    <a:pt x="2353" y="714"/>
                  </a:lnTo>
                  <a:lnTo>
                    <a:pt x="2359" y="736"/>
                  </a:lnTo>
                  <a:lnTo>
                    <a:pt x="2362" y="760"/>
                  </a:lnTo>
                  <a:lnTo>
                    <a:pt x="2359" y="783"/>
                  </a:lnTo>
                  <a:lnTo>
                    <a:pt x="2353" y="804"/>
                  </a:lnTo>
                  <a:lnTo>
                    <a:pt x="2341" y="824"/>
                  </a:lnTo>
                  <a:lnTo>
                    <a:pt x="2326" y="841"/>
                  </a:lnTo>
                  <a:lnTo>
                    <a:pt x="2307" y="856"/>
                  </a:lnTo>
                  <a:lnTo>
                    <a:pt x="1239" y="1503"/>
                  </a:lnTo>
                  <a:lnTo>
                    <a:pt x="1220" y="1512"/>
                  </a:lnTo>
                  <a:lnTo>
                    <a:pt x="1201" y="1517"/>
                  </a:lnTo>
                  <a:lnTo>
                    <a:pt x="1180" y="1519"/>
                  </a:lnTo>
                  <a:lnTo>
                    <a:pt x="1161" y="1517"/>
                  </a:lnTo>
                  <a:lnTo>
                    <a:pt x="1141" y="1512"/>
                  </a:lnTo>
                  <a:lnTo>
                    <a:pt x="1123" y="1503"/>
                  </a:lnTo>
                  <a:lnTo>
                    <a:pt x="55" y="856"/>
                  </a:lnTo>
                  <a:lnTo>
                    <a:pt x="36" y="841"/>
                  </a:lnTo>
                  <a:lnTo>
                    <a:pt x="21" y="824"/>
                  </a:lnTo>
                  <a:lnTo>
                    <a:pt x="9" y="804"/>
                  </a:lnTo>
                  <a:lnTo>
                    <a:pt x="3" y="782"/>
                  </a:lnTo>
                  <a:lnTo>
                    <a:pt x="0" y="760"/>
                  </a:lnTo>
                  <a:lnTo>
                    <a:pt x="3" y="736"/>
                  </a:lnTo>
                  <a:lnTo>
                    <a:pt x="9" y="714"/>
                  </a:lnTo>
                  <a:lnTo>
                    <a:pt x="21" y="694"/>
                  </a:lnTo>
                  <a:lnTo>
                    <a:pt x="36" y="677"/>
                  </a:lnTo>
                  <a:lnTo>
                    <a:pt x="55" y="663"/>
                  </a:lnTo>
                  <a:lnTo>
                    <a:pt x="1123" y="16"/>
                  </a:lnTo>
                  <a:lnTo>
                    <a:pt x="1141" y="7"/>
                  </a:lnTo>
                  <a:lnTo>
                    <a:pt x="1161" y="2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>
                <a:latin typeface="Arial" charset="0"/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CEFCDAAC-EB9B-40B6-81DA-EF6D797D7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440" y="5109368"/>
              <a:ext cx="377825" cy="163513"/>
            </a:xfrm>
            <a:custGeom>
              <a:avLst/>
              <a:gdLst>
                <a:gd name="T0" fmla="*/ 593 w 1661"/>
                <a:gd name="T1" fmla="*/ 0 h 720"/>
                <a:gd name="T2" fmla="*/ 1661 w 1661"/>
                <a:gd name="T3" fmla="*/ 647 h 720"/>
                <a:gd name="T4" fmla="*/ 1538 w 1661"/>
                <a:gd name="T5" fmla="*/ 720 h 720"/>
                <a:gd name="T6" fmla="*/ 1514 w 1661"/>
                <a:gd name="T7" fmla="*/ 694 h 720"/>
                <a:gd name="T8" fmla="*/ 1489 w 1661"/>
                <a:gd name="T9" fmla="*/ 670 h 720"/>
                <a:gd name="T10" fmla="*/ 1462 w 1661"/>
                <a:gd name="T11" fmla="*/ 648 h 720"/>
                <a:gd name="T12" fmla="*/ 1401 w 1661"/>
                <a:gd name="T13" fmla="*/ 605 h 720"/>
                <a:gd name="T14" fmla="*/ 1341 w 1661"/>
                <a:gd name="T15" fmla="*/ 569 h 720"/>
                <a:gd name="T16" fmla="*/ 1281 w 1661"/>
                <a:gd name="T17" fmla="*/ 539 h 720"/>
                <a:gd name="T18" fmla="*/ 1220 w 1661"/>
                <a:gd name="T19" fmla="*/ 513 h 720"/>
                <a:gd name="T20" fmla="*/ 1159 w 1661"/>
                <a:gd name="T21" fmla="*/ 495 h 720"/>
                <a:gd name="T22" fmla="*/ 1097 w 1661"/>
                <a:gd name="T23" fmla="*/ 482 h 720"/>
                <a:gd name="T24" fmla="*/ 1032 w 1661"/>
                <a:gd name="T25" fmla="*/ 474 h 720"/>
                <a:gd name="T26" fmla="*/ 967 w 1661"/>
                <a:gd name="T27" fmla="*/ 471 h 720"/>
                <a:gd name="T28" fmla="*/ 890 w 1661"/>
                <a:gd name="T29" fmla="*/ 474 h 720"/>
                <a:gd name="T30" fmla="*/ 812 w 1661"/>
                <a:gd name="T31" fmla="*/ 482 h 720"/>
                <a:gd name="T32" fmla="*/ 731 w 1661"/>
                <a:gd name="T33" fmla="*/ 491 h 720"/>
                <a:gd name="T34" fmla="*/ 675 w 1661"/>
                <a:gd name="T35" fmla="*/ 498 h 720"/>
                <a:gd name="T36" fmla="*/ 618 w 1661"/>
                <a:gd name="T37" fmla="*/ 504 h 720"/>
                <a:gd name="T38" fmla="*/ 559 w 1661"/>
                <a:gd name="T39" fmla="*/ 509 h 720"/>
                <a:gd name="T40" fmla="*/ 497 w 1661"/>
                <a:gd name="T41" fmla="*/ 512 h 720"/>
                <a:gd name="T42" fmla="*/ 431 w 1661"/>
                <a:gd name="T43" fmla="*/ 514 h 720"/>
                <a:gd name="T44" fmla="*/ 393 w 1661"/>
                <a:gd name="T45" fmla="*/ 513 h 720"/>
                <a:gd name="T46" fmla="*/ 335 w 1661"/>
                <a:gd name="T47" fmla="*/ 509 h 720"/>
                <a:gd name="T48" fmla="*/ 277 w 1661"/>
                <a:gd name="T49" fmla="*/ 499 h 720"/>
                <a:gd name="T50" fmla="*/ 220 w 1661"/>
                <a:gd name="T51" fmla="*/ 483 h 720"/>
                <a:gd name="T52" fmla="*/ 164 w 1661"/>
                <a:gd name="T53" fmla="*/ 461 h 720"/>
                <a:gd name="T54" fmla="*/ 108 w 1661"/>
                <a:gd name="T55" fmla="*/ 432 h 720"/>
                <a:gd name="T56" fmla="*/ 53 w 1661"/>
                <a:gd name="T57" fmla="*/ 398 h 720"/>
                <a:gd name="T58" fmla="*/ 0 w 1661"/>
                <a:gd name="T59" fmla="*/ 358 h 720"/>
                <a:gd name="T60" fmla="*/ 593 w 1661"/>
                <a:gd name="T61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61" h="720">
                  <a:moveTo>
                    <a:pt x="593" y="0"/>
                  </a:moveTo>
                  <a:lnTo>
                    <a:pt x="1661" y="647"/>
                  </a:lnTo>
                  <a:lnTo>
                    <a:pt x="1538" y="720"/>
                  </a:lnTo>
                  <a:lnTo>
                    <a:pt x="1514" y="694"/>
                  </a:lnTo>
                  <a:lnTo>
                    <a:pt x="1489" y="670"/>
                  </a:lnTo>
                  <a:lnTo>
                    <a:pt x="1462" y="648"/>
                  </a:lnTo>
                  <a:lnTo>
                    <a:pt x="1401" y="605"/>
                  </a:lnTo>
                  <a:lnTo>
                    <a:pt x="1341" y="569"/>
                  </a:lnTo>
                  <a:lnTo>
                    <a:pt x="1281" y="539"/>
                  </a:lnTo>
                  <a:lnTo>
                    <a:pt x="1220" y="513"/>
                  </a:lnTo>
                  <a:lnTo>
                    <a:pt x="1159" y="495"/>
                  </a:lnTo>
                  <a:lnTo>
                    <a:pt x="1097" y="482"/>
                  </a:lnTo>
                  <a:lnTo>
                    <a:pt x="1032" y="474"/>
                  </a:lnTo>
                  <a:lnTo>
                    <a:pt x="967" y="471"/>
                  </a:lnTo>
                  <a:lnTo>
                    <a:pt x="890" y="474"/>
                  </a:lnTo>
                  <a:lnTo>
                    <a:pt x="812" y="482"/>
                  </a:lnTo>
                  <a:lnTo>
                    <a:pt x="731" y="491"/>
                  </a:lnTo>
                  <a:lnTo>
                    <a:pt x="675" y="498"/>
                  </a:lnTo>
                  <a:lnTo>
                    <a:pt x="618" y="504"/>
                  </a:lnTo>
                  <a:lnTo>
                    <a:pt x="559" y="509"/>
                  </a:lnTo>
                  <a:lnTo>
                    <a:pt x="497" y="512"/>
                  </a:lnTo>
                  <a:lnTo>
                    <a:pt x="431" y="514"/>
                  </a:lnTo>
                  <a:lnTo>
                    <a:pt x="393" y="513"/>
                  </a:lnTo>
                  <a:lnTo>
                    <a:pt x="335" y="509"/>
                  </a:lnTo>
                  <a:lnTo>
                    <a:pt x="277" y="499"/>
                  </a:lnTo>
                  <a:lnTo>
                    <a:pt x="220" y="483"/>
                  </a:lnTo>
                  <a:lnTo>
                    <a:pt x="164" y="461"/>
                  </a:lnTo>
                  <a:lnTo>
                    <a:pt x="108" y="432"/>
                  </a:lnTo>
                  <a:lnTo>
                    <a:pt x="53" y="398"/>
                  </a:lnTo>
                  <a:lnTo>
                    <a:pt x="0" y="358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6FC6DF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>
                <a:latin typeface="Arial" charset="0"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EE39C901-FE9E-4A9D-A883-42CF657C6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490" y="5201443"/>
              <a:ext cx="441325" cy="201613"/>
            </a:xfrm>
            <a:custGeom>
              <a:avLst/>
              <a:gdLst>
                <a:gd name="T0" fmla="*/ 397 w 1940"/>
                <a:gd name="T1" fmla="*/ 0 h 888"/>
                <a:gd name="T2" fmla="*/ 433 w 1940"/>
                <a:gd name="T3" fmla="*/ 29 h 888"/>
                <a:gd name="T4" fmla="*/ 471 w 1940"/>
                <a:gd name="T5" fmla="*/ 57 h 888"/>
                <a:gd name="T6" fmla="*/ 512 w 1940"/>
                <a:gd name="T7" fmla="*/ 84 h 888"/>
                <a:gd name="T8" fmla="*/ 556 w 1940"/>
                <a:gd name="T9" fmla="*/ 108 h 888"/>
                <a:gd name="T10" fmla="*/ 602 w 1940"/>
                <a:gd name="T11" fmla="*/ 132 h 888"/>
                <a:gd name="T12" fmla="*/ 650 w 1940"/>
                <a:gd name="T13" fmla="*/ 152 h 888"/>
                <a:gd name="T14" fmla="*/ 700 w 1940"/>
                <a:gd name="T15" fmla="*/ 168 h 888"/>
                <a:gd name="T16" fmla="*/ 753 w 1940"/>
                <a:gd name="T17" fmla="*/ 180 h 888"/>
                <a:gd name="T18" fmla="*/ 809 w 1940"/>
                <a:gd name="T19" fmla="*/ 189 h 888"/>
                <a:gd name="T20" fmla="*/ 866 w 1940"/>
                <a:gd name="T21" fmla="*/ 193 h 888"/>
                <a:gd name="T22" fmla="*/ 926 w 1940"/>
                <a:gd name="T23" fmla="*/ 194 h 888"/>
                <a:gd name="T24" fmla="*/ 985 w 1940"/>
                <a:gd name="T25" fmla="*/ 192 h 888"/>
                <a:gd name="T26" fmla="*/ 1041 w 1940"/>
                <a:gd name="T27" fmla="*/ 189 h 888"/>
                <a:gd name="T28" fmla="*/ 1093 w 1940"/>
                <a:gd name="T29" fmla="*/ 183 h 888"/>
                <a:gd name="T30" fmla="*/ 1145 w 1940"/>
                <a:gd name="T31" fmla="*/ 178 h 888"/>
                <a:gd name="T32" fmla="*/ 1194 w 1940"/>
                <a:gd name="T33" fmla="*/ 173 h 888"/>
                <a:gd name="T34" fmla="*/ 1241 w 1940"/>
                <a:gd name="T35" fmla="*/ 167 h 888"/>
                <a:gd name="T36" fmla="*/ 1288 w 1940"/>
                <a:gd name="T37" fmla="*/ 161 h 888"/>
                <a:gd name="T38" fmla="*/ 1333 w 1940"/>
                <a:gd name="T39" fmla="*/ 156 h 888"/>
                <a:gd name="T40" fmla="*/ 1379 w 1940"/>
                <a:gd name="T41" fmla="*/ 153 h 888"/>
                <a:gd name="T42" fmla="*/ 1422 w 1940"/>
                <a:gd name="T43" fmla="*/ 151 h 888"/>
                <a:gd name="T44" fmla="*/ 1466 w 1940"/>
                <a:gd name="T45" fmla="*/ 151 h 888"/>
                <a:gd name="T46" fmla="*/ 1510 w 1940"/>
                <a:gd name="T47" fmla="*/ 154 h 888"/>
                <a:gd name="T48" fmla="*/ 1554 w 1940"/>
                <a:gd name="T49" fmla="*/ 159 h 888"/>
                <a:gd name="T50" fmla="*/ 1597 w 1940"/>
                <a:gd name="T51" fmla="*/ 168 h 888"/>
                <a:gd name="T52" fmla="*/ 1643 w 1940"/>
                <a:gd name="T53" fmla="*/ 180 h 888"/>
                <a:gd name="T54" fmla="*/ 1689 w 1940"/>
                <a:gd name="T55" fmla="*/ 196 h 888"/>
                <a:gd name="T56" fmla="*/ 1736 w 1940"/>
                <a:gd name="T57" fmla="*/ 217 h 888"/>
                <a:gd name="T58" fmla="*/ 1784 w 1940"/>
                <a:gd name="T59" fmla="*/ 243 h 888"/>
                <a:gd name="T60" fmla="*/ 1834 w 1940"/>
                <a:gd name="T61" fmla="*/ 274 h 888"/>
                <a:gd name="T62" fmla="*/ 1887 w 1940"/>
                <a:gd name="T63" fmla="*/ 310 h 888"/>
                <a:gd name="T64" fmla="*/ 1914 w 1940"/>
                <a:gd name="T65" fmla="*/ 333 h 888"/>
                <a:gd name="T66" fmla="*/ 1940 w 1940"/>
                <a:gd name="T67" fmla="*/ 360 h 888"/>
                <a:gd name="T68" fmla="*/ 1067 w 1940"/>
                <a:gd name="T69" fmla="*/ 888 h 888"/>
                <a:gd name="T70" fmla="*/ 0 w 1940"/>
                <a:gd name="T71" fmla="*/ 241 h 888"/>
                <a:gd name="T72" fmla="*/ 397 w 1940"/>
                <a:gd name="T7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0" h="888">
                  <a:moveTo>
                    <a:pt x="397" y="0"/>
                  </a:moveTo>
                  <a:lnTo>
                    <a:pt x="433" y="29"/>
                  </a:lnTo>
                  <a:lnTo>
                    <a:pt x="471" y="57"/>
                  </a:lnTo>
                  <a:lnTo>
                    <a:pt x="512" y="84"/>
                  </a:lnTo>
                  <a:lnTo>
                    <a:pt x="556" y="108"/>
                  </a:lnTo>
                  <a:lnTo>
                    <a:pt x="602" y="132"/>
                  </a:lnTo>
                  <a:lnTo>
                    <a:pt x="650" y="152"/>
                  </a:lnTo>
                  <a:lnTo>
                    <a:pt x="700" y="168"/>
                  </a:lnTo>
                  <a:lnTo>
                    <a:pt x="753" y="180"/>
                  </a:lnTo>
                  <a:lnTo>
                    <a:pt x="809" y="189"/>
                  </a:lnTo>
                  <a:lnTo>
                    <a:pt x="866" y="193"/>
                  </a:lnTo>
                  <a:lnTo>
                    <a:pt x="926" y="194"/>
                  </a:lnTo>
                  <a:lnTo>
                    <a:pt x="985" y="192"/>
                  </a:lnTo>
                  <a:lnTo>
                    <a:pt x="1041" y="189"/>
                  </a:lnTo>
                  <a:lnTo>
                    <a:pt x="1093" y="183"/>
                  </a:lnTo>
                  <a:lnTo>
                    <a:pt x="1145" y="178"/>
                  </a:lnTo>
                  <a:lnTo>
                    <a:pt x="1194" y="173"/>
                  </a:lnTo>
                  <a:lnTo>
                    <a:pt x="1241" y="167"/>
                  </a:lnTo>
                  <a:lnTo>
                    <a:pt x="1288" y="161"/>
                  </a:lnTo>
                  <a:lnTo>
                    <a:pt x="1333" y="156"/>
                  </a:lnTo>
                  <a:lnTo>
                    <a:pt x="1379" y="153"/>
                  </a:lnTo>
                  <a:lnTo>
                    <a:pt x="1422" y="151"/>
                  </a:lnTo>
                  <a:lnTo>
                    <a:pt x="1466" y="151"/>
                  </a:lnTo>
                  <a:lnTo>
                    <a:pt x="1510" y="154"/>
                  </a:lnTo>
                  <a:lnTo>
                    <a:pt x="1554" y="159"/>
                  </a:lnTo>
                  <a:lnTo>
                    <a:pt x="1597" y="168"/>
                  </a:lnTo>
                  <a:lnTo>
                    <a:pt x="1643" y="180"/>
                  </a:lnTo>
                  <a:lnTo>
                    <a:pt x="1689" y="196"/>
                  </a:lnTo>
                  <a:lnTo>
                    <a:pt x="1736" y="217"/>
                  </a:lnTo>
                  <a:lnTo>
                    <a:pt x="1784" y="243"/>
                  </a:lnTo>
                  <a:lnTo>
                    <a:pt x="1834" y="274"/>
                  </a:lnTo>
                  <a:lnTo>
                    <a:pt x="1887" y="310"/>
                  </a:lnTo>
                  <a:lnTo>
                    <a:pt x="1914" y="333"/>
                  </a:lnTo>
                  <a:lnTo>
                    <a:pt x="1940" y="360"/>
                  </a:lnTo>
                  <a:lnTo>
                    <a:pt x="1067" y="888"/>
                  </a:lnTo>
                  <a:lnTo>
                    <a:pt x="0" y="241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6FC6DF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>
                <a:latin typeface="Arial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C31F268-5130-4C49-83ED-A17FA1BD7F7B}"/>
              </a:ext>
            </a:extLst>
          </p:cNvPr>
          <p:cNvSpPr txBox="1">
            <a:spLocks noChangeAspect="1"/>
          </p:cNvSpPr>
          <p:nvPr/>
        </p:nvSpPr>
        <p:spPr>
          <a:xfrm>
            <a:off x="2469709" y="2544869"/>
            <a:ext cx="156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Points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81D79B-4916-4526-915E-0E3AB56634BF}"/>
              </a:ext>
            </a:extLst>
          </p:cNvPr>
          <p:cNvSpPr txBox="1">
            <a:spLocks noChangeAspect="1"/>
          </p:cNvSpPr>
          <p:nvPr/>
        </p:nvSpPr>
        <p:spPr>
          <a:xfrm>
            <a:off x="5591742" y="2523975"/>
            <a:ext cx="137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Lines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786E0-3ACD-4A26-862C-C87F12F8BCEA}"/>
              </a:ext>
            </a:extLst>
          </p:cNvPr>
          <p:cNvSpPr txBox="1">
            <a:spLocks noChangeAspect="1"/>
          </p:cNvSpPr>
          <p:nvPr/>
        </p:nvSpPr>
        <p:spPr>
          <a:xfrm>
            <a:off x="8426715" y="2498549"/>
            <a:ext cx="2275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Polygons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78172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Bridge for ArcGIS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Configuring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D07505"/>
              </a:buClr>
              <a:buSzPct val="90000"/>
            </a:pPr>
            <a:r>
              <a:rPr lang="en-US" dirty="0"/>
              <a:t>Requirements: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ArcGIS Pro 1.1 or Higher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R 3.2.2 or Higher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R Studio or preferred R workstation</a:t>
            </a:r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Reference documentation: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https://github.com/R-ArcGIS/r-bridge</a:t>
            </a:r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3345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Bridge for ArcGIS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Configuring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D07505"/>
              </a:buClr>
              <a:buSzPct val="90000"/>
            </a:pPr>
            <a:r>
              <a:rPr lang="en-US" dirty="0"/>
              <a:t>Steps for configuring: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Install ArcGIS Pro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Install R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In ArcGIS Pro:</a:t>
            </a:r>
          </a:p>
          <a:p>
            <a:pPr lvl="2">
              <a:buClr>
                <a:srgbClr val="D07505"/>
              </a:buClr>
              <a:buSzPct val="90000"/>
            </a:pPr>
            <a:r>
              <a:rPr lang="en-US" dirty="0"/>
              <a:t>Open options</a:t>
            </a:r>
          </a:p>
          <a:p>
            <a:pPr lvl="2">
              <a:buClr>
                <a:srgbClr val="D07505"/>
              </a:buClr>
              <a:buSzPct val="90000"/>
            </a:pPr>
            <a:r>
              <a:rPr lang="en-US" dirty="0" err="1"/>
              <a:t>GeoProcessing</a:t>
            </a:r>
            <a:endParaRPr lang="en-US" dirty="0"/>
          </a:p>
          <a:p>
            <a:pPr lvl="2">
              <a:buClr>
                <a:srgbClr val="D07505"/>
              </a:buClr>
              <a:buSzPct val="90000"/>
            </a:pPr>
            <a:r>
              <a:rPr lang="en-US" dirty="0"/>
              <a:t>Point to R Installation</a:t>
            </a:r>
          </a:p>
          <a:p>
            <a:pPr lvl="2">
              <a:buClr>
                <a:srgbClr val="D07505"/>
              </a:buClr>
              <a:buSzPct val="90000"/>
            </a:pPr>
            <a:endParaRPr lang="en-US" dirty="0"/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Confirm installation, in R-Studio: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&gt; library(</a:t>
            </a:r>
            <a:r>
              <a:rPr lang="en-US" dirty="0" err="1"/>
              <a:t>arcgisbinding</a:t>
            </a:r>
            <a:r>
              <a:rPr lang="en-US" dirty="0"/>
              <a:t>)  //establishes link between ArcGIS Pro and R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&gt; </a:t>
            </a:r>
            <a:r>
              <a:rPr lang="en-US" dirty="0" err="1"/>
              <a:t>arc.check_product</a:t>
            </a:r>
            <a:r>
              <a:rPr lang="en-US" dirty="0"/>
              <a:t>()  //confirms valid installation and version of ArcGIS Pro</a:t>
            </a:r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456E0-466E-4070-8A84-2B6CE12D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76" y="412433"/>
            <a:ext cx="6293861" cy="358373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15E9E-A59B-4BAC-89A4-7F54E5183501}"/>
              </a:ext>
            </a:extLst>
          </p:cNvPr>
          <p:cNvSpPr/>
          <p:nvPr/>
        </p:nvSpPr>
        <p:spPr bwMode="auto">
          <a:xfrm>
            <a:off x="6650182" y="3023755"/>
            <a:ext cx="4779818" cy="6858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18F54-72F1-479A-825A-8395F32000E4}"/>
              </a:ext>
            </a:extLst>
          </p:cNvPr>
          <p:cNvSpPr/>
          <p:nvPr/>
        </p:nvSpPr>
        <p:spPr bwMode="auto">
          <a:xfrm>
            <a:off x="5004955" y="2514599"/>
            <a:ext cx="1686791" cy="33943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5B5B29-91BD-40E1-BD4D-7F219849F240}"/>
              </a:ext>
            </a:extLst>
          </p:cNvPr>
          <p:cNvSpPr/>
          <p:nvPr/>
        </p:nvSpPr>
        <p:spPr bwMode="auto">
          <a:xfrm>
            <a:off x="5119255" y="391391"/>
            <a:ext cx="813954" cy="3048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173834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Bridge for ArcGIS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Configuring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Clr>
                <a:srgbClr val="D07505"/>
              </a:buClr>
              <a:buSzPct val="90000"/>
              <a:buNone/>
            </a:pPr>
            <a:r>
              <a:rPr lang="en-US" sz="8800" dirty="0">
                <a:solidFill>
                  <a:srgbClr val="FFC000"/>
                </a:solidFill>
              </a:rPr>
              <a:t>DEMO</a:t>
            </a:r>
          </a:p>
          <a:p>
            <a:pPr marL="0" indent="0" algn="ctr">
              <a:buClr>
                <a:srgbClr val="D07505"/>
              </a:buClr>
              <a:buSzPct val="90000"/>
              <a:buNone/>
            </a:pPr>
            <a:r>
              <a:rPr lang="en-US" sz="6000" dirty="0">
                <a:solidFill>
                  <a:srgbClr val="FFC000"/>
                </a:solidFill>
              </a:rPr>
              <a:t>Configuring R-Bridge</a:t>
            </a:r>
          </a:p>
          <a:p>
            <a:pPr lvl="1">
              <a:buClr>
                <a:srgbClr val="D07505"/>
              </a:buClr>
              <a:buSzPct val="9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1596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Intro and Best Practices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D07505"/>
              </a:buClr>
              <a:buSzPct val="90000"/>
            </a:pPr>
            <a:r>
              <a:rPr lang="en-US" dirty="0" err="1"/>
              <a:t>Esri</a:t>
            </a:r>
            <a:r>
              <a:rPr lang="en-US" dirty="0"/>
              <a:t> recommends implementing Python with Anaconda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Current version required Python 3.6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Can be installed from Anaconda Package explorer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Is automatically installed with ArcGIS Pro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Can be used for scripting (automating processes) or data science</a:t>
            </a:r>
          </a:p>
          <a:p>
            <a:pPr>
              <a:buClr>
                <a:srgbClr val="D07505"/>
              </a:buClr>
              <a:buSzPct val="90000"/>
            </a:pPr>
            <a:r>
              <a:rPr lang="en-US" dirty="0"/>
              <a:t>If being used for data science, use </a:t>
            </a:r>
            <a:r>
              <a:rPr lang="en-US" dirty="0" err="1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2770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Intro and Best Practices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5382491" cy="3427413"/>
          </a:xfrm>
        </p:spPr>
        <p:txBody>
          <a:bodyPr/>
          <a:lstStyle/>
          <a:p>
            <a:pPr>
              <a:buClr>
                <a:srgbClr val="D07505"/>
              </a:buClr>
              <a:buSzPct val="90000"/>
            </a:pPr>
            <a:r>
              <a:rPr lang="en-US" dirty="0"/>
              <a:t>ArcGIS Pro: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Anaconda is automatically installed with ArcGIS Pro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 err="1"/>
              <a:t>ArcPy</a:t>
            </a:r>
            <a:r>
              <a:rPr lang="en-US" dirty="0"/>
              <a:t> is automatically installed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Creates environment “arcgispro-py3”</a:t>
            </a:r>
          </a:p>
          <a:p>
            <a:pPr lvl="2">
              <a:buClr>
                <a:srgbClr val="D07505"/>
              </a:buClr>
              <a:buSzPct val="90000"/>
            </a:pPr>
            <a:r>
              <a:rPr lang="de-DE" dirty="0"/>
              <a:t>C:\Program Files\ArcGIS\Pro\bin\Python\envs</a:t>
            </a:r>
          </a:p>
          <a:p>
            <a:pPr lvl="2">
              <a:buClr>
                <a:srgbClr val="D07505"/>
              </a:buClr>
              <a:buSzPct val="90000"/>
            </a:pPr>
            <a:r>
              <a:rPr lang="de-DE" dirty="0"/>
              <a:t>Best practice is to clone this environment, not work from root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de-DE" dirty="0"/>
              <a:t>Can still integrate with other packages, use conda install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de-DE" dirty="0"/>
              <a:t>Jupyter is automatically installed</a:t>
            </a:r>
          </a:p>
          <a:p>
            <a:pPr lvl="2">
              <a:buClr>
                <a:srgbClr val="D07505"/>
              </a:buClr>
              <a:buSzPct val="90000"/>
            </a:pPr>
            <a:r>
              <a:rPr lang="de-DE" dirty="0"/>
              <a:t>Launched form command shell</a:t>
            </a:r>
          </a:p>
          <a:p>
            <a:pPr lvl="1">
              <a:buClr>
                <a:srgbClr val="D07505"/>
              </a:buClr>
              <a:buSzPct val="90000"/>
            </a:pPr>
            <a:endParaRPr lang="de-DE" dirty="0"/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39F9B67-1C3A-4E1A-838A-F81875C686F2}"/>
              </a:ext>
            </a:extLst>
          </p:cNvPr>
          <p:cNvSpPr txBox="1">
            <a:spLocks/>
          </p:cNvSpPr>
          <p:nvPr/>
        </p:nvSpPr>
        <p:spPr>
          <a:xfrm>
            <a:off x="6636327" y="1866904"/>
            <a:ext cx="4904509" cy="342741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D07505"/>
              </a:buClr>
              <a:buSzPct val="90000"/>
            </a:pPr>
            <a:r>
              <a:rPr lang="en-US" dirty="0"/>
              <a:t>Anaconda: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Install on package manager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Can be integrated into your preexisting environments</a:t>
            </a:r>
          </a:p>
          <a:p>
            <a:pPr lvl="1">
              <a:buClr>
                <a:srgbClr val="D07505"/>
              </a:buClr>
              <a:buSzPct val="90000"/>
            </a:pPr>
            <a:r>
              <a:rPr lang="en-US" dirty="0"/>
              <a:t>Works with any applications installed via Anaconda</a:t>
            </a:r>
          </a:p>
        </p:txBody>
      </p:sp>
    </p:spTree>
    <p:extLst>
      <p:ext uri="{BB962C8B-B14F-4D97-AF65-F5344CB8AC3E}">
        <p14:creationId xmlns:p14="http://schemas.microsoft.com/office/powerpoint/2010/main" val="425656985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F8476D47-FD9D-4D60-A26F-BF995D7990FC}" vid="{F1FE16B1-2247-4349-9E3C-6407AFE178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Esri_Orange_Grey</Template>
  <TotalTime>781</TotalTime>
  <Words>822</Words>
  <Application>Microsoft Office PowerPoint</Application>
  <PresentationFormat>Widescreen</PresentationFormat>
  <Paragraphs>232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MS PGothic</vt:lpstr>
      <vt:lpstr>Arial</vt:lpstr>
      <vt:lpstr>Avenir Roman</vt:lpstr>
      <vt:lpstr>AvenirNext LT Pro Demi</vt:lpstr>
      <vt:lpstr>AvenirNext LT Pro Light</vt:lpstr>
      <vt:lpstr>AvenirNext LT Pro Regular</vt:lpstr>
      <vt:lpstr>AvenirNext LT Pro Thin</vt:lpstr>
      <vt:lpstr>Calibri</vt:lpstr>
      <vt:lpstr>Lucida Grande</vt:lpstr>
      <vt:lpstr>Esri_Corporate_Template-Dark</vt:lpstr>
      <vt:lpstr>Data Science and ArcGIS</vt:lpstr>
      <vt:lpstr>Agenda:</vt:lpstr>
      <vt:lpstr>Fundamental GIS Concepts</vt:lpstr>
      <vt:lpstr>Fundamental GIS Concepts</vt:lpstr>
      <vt:lpstr>R Bridge for ArcGIS</vt:lpstr>
      <vt:lpstr>R Bridge for ArcGIS</vt:lpstr>
      <vt:lpstr>R Bridge for ArcGIS</vt:lpstr>
      <vt:lpstr>Python API</vt:lpstr>
      <vt:lpstr>Python API</vt:lpstr>
      <vt:lpstr>Python API</vt:lpstr>
      <vt:lpstr>Python API</vt:lpstr>
      <vt:lpstr>Python API</vt:lpstr>
      <vt:lpstr>Python API</vt:lpstr>
      <vt:lpstr>Python API</vt:lpstr>
      <vt:lpstr>PowerPoint Presentation</vt:lpstr>
      <vt:lpstr>Developers Resources</vt:lpstr>
      <vt:lpstr>PowerPoint Presentation</vt:lpstr>
      <vt:lpstr>PowerPoint Presentation</vt:lpstr>
      <vt:lpstr>Machine Learning Tools in ArcGIS</vt:lpstr>
      <vt:lpstr>Machine Learning Integration with External Frameworks</vt:lpstr>
      <vt:lpstr>Python API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 Ratio Test</dc:title>
  <dc:creator>Parker Hornstein</dc:creator>
  <cp:lastModifiedBy>John Fry</cp:lastModifiedBy>
  <cp:revision>18</cp:revision>
  <dcterms:created xsi:type="dcterms:W3CDTF">2018-09-21T04:16:06Z</dcterms:created>
  <dcterms:modified xsi:type="dcterms:W3CDTF">2018-09-21T17:26:06Z</dcterms:modified>
</cp:coreProperties>
</file>